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</p:sldMasterIdLst>
  <p:sldIdLst>
    <p:sldId id="256" r:id="rId7"/>
    <p:sldId id="261" r:id="rId8"/>
    <p:sldId id="260" r:id="rId9"/>
    <p:sldId id="262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3576" userDrawn="1">
          <p15:clr>
            <a:srgbClr val="A4A3A4"/>
          </p15:clr>
        </p15:guide>
        <p15:guide id="5" orient="horz" pos="3000" userDrawn="1">
          <p15:clr>
            <a:srgbClr val="A4A3A4"/>
          </p15:clr>
        </p15:guide>
        <p15:guide id="6" orient="horz" pos="266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0"/>
    <a:srgbClr val="9D0A0E"/>
    <a:srgbClr val="71CCD4"/>
    <a:srgbClr val="ED1C28"/>
    <a:srgbClr val="9E0B0F"/>
    <a:srgbClr val="5E56A5"/>
    <a:srgbClr val="FF9800"/>
    <a:srgbClr val="F04E30"/>
    <a:srgbClr val="6BC9DD"/>
    <a:srgbClr val="F23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68" y="208"/>
      </p:cViewPr>
      <p:guideLst>
        <p:guide orient="horz" pos="3576"/>
        <p:guide orient="horz" pos="3000"/>
        <p:guide orient="horz" pos="26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8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02824-FA32-4FA5-B780-CE86F3A30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FC88D-6A10-42B4-A9DD-F89FCE0DC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5048-1578-4838-A194-FF5C3A36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FFE5-7D99-4E3B-9527-25868DE78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B2A8-8720-4138-8B87-A7AC4AA6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25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04C7-987B-4D69-9CB1-63D250B4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961F-1797-4C7F-8244-7E7F1144F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33E2-4EA9-49DC-8C31-8C852827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8F034-706F-4E52-BC3D-B0EDA0AB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E7A1-46C0-4EA3-A99C-A0912BEC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8C49-E9DD-4D0D-862F-BB7CF229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0445-0408-4E47-BCDE-30A78B66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FA6E-FC67-4049-AE4D-4956F412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2CC8B-C4F5-42EF-96E1-B1B02FAA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E65C-58F3-4538-B846-63ED5A0B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2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6338-EF2A-4AD2-9F14-EDC55EB8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EA12-59EF-4CED-965A-0C93768EF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8E5B5-7F70-4454-A2BA-2E8E6DA6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0577C-4697-4AED-AA68-09A3533F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BE9FB-64E8-4F2A-8EBA-E5694FB6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1210F-8A7B-48A5-9544-48E095E3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8801F-98BD-4691-A203-A346B727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30E7F-1B14-476C-9487-3644E6A3E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FE93-BEFA-4D91-BB43-43D7B2C1B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6358B-3E5D-4893-9DBA-A824C1106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89E166-32A6-4012-AC70-F3A72FD35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FB745-8AA8-424A-9852-90515DE8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5BF40-A19A-4ECA-BEFC-F23370DE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B8030-8978-4CA1-A629-66F4B67D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A317-EA9F-4A9E-A795-90FF00F8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3D1DB-76C5-4AAE-A7C9-EF4EBAD6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80B5A-A9F7-4367-9775-935C8273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9709-08EA-41F9-BBAC-D57198CE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EC1F-9697-4D7A-B706-89DD1412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3370E-34E2-4D40-9F3A-FFC32694F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F2535-9790-4558-B7E0-E62AE8366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4B64-3E09-4385-A936-DD7202D0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76F57-F234-4028-B155-ABF231FF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56858-4635-4030-BB77-D6FEA90E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60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8F1C-A784-4B27-917A-F9341DE4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40E28-FE54-4C7A-BB59-C931E9783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E41BC-17FC-4503-BA3A-37584AA39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8B895-218A-4C21-B925-A5A22BBF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5999C-5A32-4663-8CA0-6D175E97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4A44C-9981-4A81-825B-BEA50BE1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1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24E-C3A5-49FB-B861-B759FED5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19C13-FA7E-43F1-9B6F-013B01AA8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CC8F2-D789-40A0-BA7E-24709466F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1FB8-08B4-4AC0-868C-CBD7579B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C68F7-3092-4F4E-AC53-067204D9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1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B501-68DB-4BDF-947C-FA1052B9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256C-9213-415E-B3B7-A54A7B47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A07DA-F893-47E4-8BC0-9B969A7D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860B4-7DCA-49D8-A3EE-D7F1ABE3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E49A-7EE1-4524-B106-2130E48C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C0136-518A-4BBC-A0CE-0FB0CD288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12494-6EC1-4C4B-BECB-213B611BE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E183C-90B0-45A4-A717-ACA59657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64414-39B2-48BF-A0B4-BABA583B1E1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01A2-FD83-44AB-B7AD-D7856F6A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C001A-56FC-45C1-9316-8E80E29D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2747EF-42F4-40BD-83A2-B810AD140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AE10F-7616-41AA-9FA5-50245504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62794-BBC5-477F-B5AC-3181C695B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5FC09-B916-4A92-B72A-E38685A1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B3659-D68E-44D9-9051-FCD08B4D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40E81-FCA0-42B2-8A91-85D0B54B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5A05-7C29-4FC6-AB30-04D2573B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D97D2-AA93-4970-898D-70E214007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C83F8-2385-491D-A2F4-1BF35010C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F8A9C-9241-486F-AD23-F6C5322A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C67D-0CEB-4C54-B17D-27258278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D320C-A5FD-49FA-973C-3D224340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1BEE-B7EC-468B-A4E5-C22D6739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44C3E-FD2E-467E-8C2E-C45929F72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F08A-1EF2-4FA8-B926-64D035A3B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586D7-E36E-48F1-825B-375566764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59DED-F019-40D6-BC9D-C2DD88C3D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3F756-8310-45C2-AD99-07300BFC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1C608-8584-4B66-8CE7-D7608901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51071-5D7E-469C-91CF-F3FB8FE0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289E-E187-452A-ADEF-E13AAD35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C9080-430F-4BBC-9CC2-205B64A0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796BD-B51B-409D-99FA-97C2AB5B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C5517-6AFB-49F7-9E14-D66E4342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56AE-5470-4F5D-850D-0986347D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C864F-9085-4B51-BD9A-D817472E8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49E29-F3B1-45D4-B4FA-30AC5B2F6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6DC38-9FB2-4EA5-ADF8-B6F1FD22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9BC6B-2EFA-4CD5-B329-3C527E60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C08B1-A0A4-4A9C-963A-37DAC4F6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BC83-3224-4936-949C-A237287E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21521-B9DD-454F-A408-3099D51CC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27C79-B3B5-4E8B-9016-2C8545581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6AAEF-506D-4C4A-A342-87CE95B89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14715-45FA-42B7-B86B-DCC294E6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3D8FD-A547-4400-A427-FD49A91F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C6C4-86B5-493A-A0DA-41BA4F26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D29B0-2B74-4119-AAF7-BADBD482F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3235-90CE-42AF-8BAD-858F7437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196E0-DEC4-4A00-B443-0B8D07D8313F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0CE9-2791-4DE6-9117-CA5B1A99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3854-C9F6-45EE-9BB1-9D889862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51295-C9FB-41B2-AFE9-39E762E8C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040693C-0F88-4408-A003-5CE52EC493C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EC6BEE5-1557-4BE9-8718-D9D735CC1ACC}"/>
              </a:ext>
            </a:extLst>
          </p:cNvPr>
          <p:cNvSpPr/>
          <p:nvPr userDrawn="1"/>
        </p:nvSpPr>
        <p:spPr>
          <a:xfrm flipH="1">
            <a:off x="-42333" y="6314439"/>
            <a:ext cx="9681800" cy="543560"/>
          </a:xfrm>
          <a:custGeom>
            <a:avLst/>
            <a:gdLst>
              <a:gd name="connsiteX0" fmla="*/ 8478520 w 8478520"/>
              <a:gd name="connsiteY0" fmla="*/ 0 h 543560"/>
              <a:gd name="connsiteX1" fmla="*/ 401320 w 8478520"/>
              <a:gd name="connsiteY1" fmla="*/ 0 h 543560"/>
              <a:gd name="connsiteX2" fmla="*/ 0 w 8478520"/>
              <a:gd name="connsiteY2" fmla="*/ 543560 h 543560"/>
              <a:gd name="connsiteX3" fmla="*/ 8473440 w 8478520"/>
              <a:gd name="connsiteY3" fmla="*/ 543560 h 543560"/>
              <a:gd name="connsiteX4" fmla="*/ 8478520 w 8478520"/>
              <a:gd name="connsiteY4" fmla="*/ 0 h 54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520" h="543560">
                <a:moveTo>
                  <a:pt x="8478520" y="0"/>
                </a:moveTo>
                <a:lnTo>
                  <a:pt x="401320" y="0"/>
                </a:lnTo>
                <a:lnTo>
                  <a:pt x="0" y="543560"/>
                </a:lnTo>
                <a:lnTo>
                  <a:pt x="8473440" y="543560"/>
                </a:lnTo>
                <a:cubicBezTo>
                  <a:pt x="8475133" y="362373"/>
                  <a:pt x="8476827" y="181187"/>
                  <a:pt x="8478520" y="0"/>
                </a:cubicBezTo>
                <a:close/>
              </a:path>
            </a:pathLst>
          </a:custGeom>
          <a:solidFill>
            <a:srgbClr val="9D0A0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 </a:t>
            </a:r>
          </a:p>
        </p:txBody>
      </p:sp>
      <p:sp>
        <p:nvSpPr>
          <p:cNvPr id="14" name="Rechthoek 6">
            <a:extLst>
              <a:ext uri="{FF2B5EF4-FFF2-40B4-BE49-F238E27FC236}">
                <a16:creationId xmlns:a16="http://schemas.microsoft.com/office/drawing/2014/main" id="{981711CB-3069-42D3-9C90-C021168464A0}"/>
              </a:ext>
            </a:extLst>
          </p:cNvPr>
          <p:cNvSpPr/>
          <p:nvPr userDrawn="1"/>
        </p:nvSpPr>
        <p:spPr>
          <a:xfrm>
            <a:off x="0" y="0"/>
            <a:ext cx="12192000" cy="94865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50BE9-9D86-6BB0-2E49-05A2C90E08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468" y="6343783"/>
            <a:ext cx="2552532" cy="484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B370A-1071-DA2E-FFC9-720147A9B5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67" y="6434049"/>
            <a:ext cx="1404272" cy="2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orient="horz" pos="3744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72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F2EA53-02B9-C99A-0CDC-6C1D4BC86A6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F43DF0E-7514-A7CC-71A4-6FCD7BFEC756}"/>
              </a:ext>
            </a:extLst>
          </p:cNvPr>
          <p:cNvSpPr/>
          <p:nvPr userDrawn="1"/>
        </p:nvSpPr>
        <p:spPr>
          <a:xfrm flipH="1">
            <a:off x="-33867" y="6314439"/>
            <a:ext cx="11506163" cy="543560"/>
          </a:xfrm>
          <a:custGeom>
            <a:avLst/>
            <a:gdLst>
              <a:gd name="connsiteX0" fmla="*/ 8478520 w 8478520"/>
              <a:gd name="connsiteY0" fmla="*/ 0 h 543560"/>
              <a:gd name="connsiteX1" fmla="*/ 401320 w 8478520"/>
              <a:gd name="connsiteY1" fmla="*/ 0 h 543560"/>
              <a:gd name="connsiteX2" fmla="*/ 0 w 8478520"/>
              <a:gd name="connsiteY2" fmla="*/ 543560 h 543560"/>
              <a:gd name="connsiteX3" fmla="*/ 8473440 w 8478520"/>
              <a:gd name="connsiteY3" fmla="*/ 543560 h 543560"/>
              <a:gd name="connsiteX4" fmla="*/ 8478520 w 8478520"/>
              <a:gd name="connsiteY4" fmla="*/ 0 h 54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520" h="543560">
                <a:moveTo>
                  <a:pt x="8478520" y="0"/>
                </a:moveTo>
                <a:lnTo>
                  <a:pt x="401320" y="0"/>
                </a:lnTo>
                <a:lnTo>
                  <a:pt x="0" y="543560"/>
                </a:lnTo>
                <a:lnTo>
                  <a:pt x="8473440" y="543560"/>
                </a:lnTo>
                <a:cubicBezTo>
                  <a:pt x="8475133" y="362373"/>
                  <a:pt x="8476827" y="181187"/>
                  <a:pt x="8478520" y="0"/>
                </a:cubicBezTo>
                <a:close/>
              </a:path>
            </a:pathLst>
          </a:custGeom>
          <a:solidFill>
            <a:srgbClr val="9D0A0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 </a:t>
            </a:r>
          </a:p>
        </p:txBody>
      </p:sp>
      <p:sp>
        <p:nvSpPr>
          <p:cNvPr id="3" name="Rechthoek 6">
            <a:extLst>
              <a:ext uri="{FF2B5EF4-FFF2-40B4-BE49-F238E27FC236}">
                <a16:creationId xmlns:a16="http://schemas.microsoft.com/office/drawing/2014/main" id="{686E28C7-4F61-8F05-B485-93E2D9511F83}"/>
              </a:ext>
            </a:extLst>
          </p:cNvPr>
          <p:cNvSpPr/>
          <p:nvPr userDrawn="1"/>
        </p:nvSpPr>
        <p:spPr>
          <a:xfrm>
            <a:off x="0" y="0"/>
            <a:ext cx="12192000" cy="94865"/>
          </a:xfrm>
          <a:prstGeom prst="rect">
            <a:avLst/>
          </a:prstGeom>
          <a:solidFill>
            <a:srgbClr val="6D6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C3279-E1BD-6C25-B07D-BEC602577C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965" y="6276406"/>
            <a:ext cx="825095" cy="602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AB081C-FC11-A48F-3A47-DF35E03DC5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92" y="6392969"/>
            <a:ext cx="1808324" cy="3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684BF-76EA-C3D0-7821-D341C7EA46C6}"/>
              </a:ext>
            </a:extLst>
          </p:cNvPr>
          <p:cNvSpPr txBox="1"/>
          <p:nvPr/>
        </p:nvSpPr>
        <p:spPr>
          <a:xfrm>
            <a:off x="468919" y="445047"/>
            <a:ext cx="11395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4000" dirty="0"/>
            </a:br>
            <a:r>
              <a:rPr lang="en-US" sz="4000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Tobacco Use and Cessation in Older Adults with HIV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BCD28-9780-198A-2271-01E573D86754}"/>
              </a:ext>
            </a:extLst>
          </p:cNvPr>
          <p:cNvSpPr txBox="1"/>
          <p:nvPr/>
        </p:nvSpPr>
        <p:spPr>
          <a:xfrm>
            <a:off x="1211580" y="2994660"/>
            <a:ext cx="94411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Carrie Johnston, MD, MS</a:t>
            </a:r>
            <a:r>
              <a:rPr lang="en-US" sz="18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Rochelle O’Brien BS</a:t>
            </a:r>
            <a:r>
              <a:rPr lang="en-US" sz="18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Scott Bowler MS</a:t>
            </a:r>
            <a:r>
              <a:rPr lang="en-US" sz="18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Atami De Main PhD</a:t>
            </a:r>
            <a:r>
              <a:rPr lang="en-US" baseline="30000" dirty="0">
                <a:solidFill>
                  <a:srgbClr val="212121"/>
                </a:solidFill>
                <a:latin typeface="Calibri" panose="020F0502020204030204" pitchFamily="34" charset="0"/>
              </a:rPr>
              <a:t>2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Eugenia Siegler MD</a:t>
            </a:r>
            <a:r>
              <a:rPr lang="en-US" baseline="30000" dirty="0">
                <a:solidFill>
                  <a:srgbClr val="212121"/>
                </a:solidFill>
                <a:latin typeface="Calibri" panose="020F0502020204030204" pitchFamily="34" charset="0"/>
              </a:rPr>
              <a:t>2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Marshall </a:t>
            </a:r>
            <a:r>
              <a:rPr lang="en-US" sz="18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Glesby</a:t>
            </a: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MD, PhD</a:t>
            </a:r>
            <a:r>
              <a:rPr lang="en-US" sz="18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Division of Infectious Diseases, Department of Internal Medicine, Weill Cornell Medicine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baseline="3000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Division of Geriatrics and Palliative Care, Department of Internal Medicine, Weill Cornell Medicine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7FDBE1-93D5-BEF9-5674-258997558944}"/>
              </a:ext>
            </a:extLst>
          </p:cNvPr>
          <p:cNvSpPr/>
          <p:nvPr/>
        </p:nvSpPr>
        <p:spPr>
          <a:xfrm>
            <a:off x="393540" y="3946967"/>
            <a:ext cx="11123270" cy="22299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851A3-2E3C-C974-D7EC-5850C95D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49" y="681037"/>
            <a:ext cx="10515600" cy="1325563"/>
          </a:xfrm>
        </p:spPr>
        <p:txBody>
          <a:bodyPr/>
          <a:lstStyle/>
          <a:p>
            <a:r>
              <a:rPr lang="en-US" dirty="0"/>
              <a:t>Study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03BB-2499-7038-FE04-916FF672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0066"/>
            <a:ext cx="10961225" cy="4351338"/>
          </a:xfrm>
        </p:spPr>
        <p:txBody>
          <a:bodyPr/>
          <a:lstStyle/>
          <a:p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Tobacco use is a leading cause of preventable disease and death, 2-3x use in PWH</a:t>
            </a:r>
          </a:p>
          <a:p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We sought to describe the prevalence of current and former tobacco smoking </a:t>
            </a:r>
            <a:br>
              <a:rPr lang="en-US" sz="2000" b="0" i="0" u="none" strike="noStrike" dirty="0">
                <a:effectLst/>
                <a:latin typeface="Calibri" panose="020F0502020204030204" pitchFamily="34" charset="0"/>
              </a:rPr>
            </a:b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in older PLWH engaged in outpatient care:</a:t>
            </a:r>
          </a:p>
          <a:p>
            <a:pPr lvl="1"/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 Assess cessation attempts amongst active smokers</a:t>
            </a:r>
          </a:p>
          <a:p>
            <a:pPr lvl="1"/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 Measure use of nicotine replacement therapy </a:t>
            </a:r>
          </a:p>
          <a:p>
            <a:pPr lvl="1"/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 Outcome: </a:t>
            </a:r>
            <a:r>
              <a:rPr lang="en-US" sz="2000" dirty="0">
                <a:latin typeface="Calibri" panose="020F0502020204030204" pitchFamily="34" charset="0"/>
              </a:rPr>
              <a:t>S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moking status at 1- and 5-year follow-up intervals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Hypotheses: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Ho: Greater # of quit attempts will be associated with successful tobacco cessation at 1 and 5 years.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Ho: Nicotine replacement therapy is likely underutilized (descriptive/subjective) and associated with successful tobacco cessation at 1 and 5 years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Can smoking cigarettes alter your bone ...">
            <a:extLst>
              <a:ext uri="{FF2B5EF4-FFF2-40B4-BE49-F238E27FC236}">
                <a16:creationId xmlns:a16="http://schemas.microsoft.com/office/drawing/2014/main" id="{B262EACA-7247-9923-B2DC-503B30B6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20626" b="1"/>
          <a:stretch/>
        </p:blipFill>
        <p:spPr bwMode="auto">
          <a:xfrm>
            <a:off x="8820613" y="143393"/>
            <a:ext cx="3274901" cy="299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9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197D-F533-DA14-7D55-55954872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415"/>
            <a:ext cx="10515600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EA07E-B140-785D-AEA7-A961A274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8" y="1825625"/>
            <a:ext cx="6523630" cy="4351338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Retrospective cohort study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of PLWH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aged 50 years and older who 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were randomly selected from an outpatient HIV clinical practice based at an urban academic medical center.</a:t>
            </a:r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Participants (N=359) included both </a:t>
            </a:r>
            <a:r>
              <a:rPr lang="en-US" b="0" i="0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English- and Spanish-speakers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, who completed a self-administered </a:t>
            </a:r>
            <a:r>
              <a:rPr lang="en-US" b="1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biopsychosocial questionnaire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F79BB77D-FC54-F8A4-0AE3-C41807F8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1825625"/>
            <a:ext cx="4933571" cy="37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8D47-CCF9-2646-0878-9DEC5D88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68590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888B-ECE1-4030-FFBC-8E152E41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919326"/>
            <a:ext cx="5977719" cy="4062865"/>
          </a:xfrm>
        </p:spPr>
        <p:txBody>
          <a:bodyPr anchor="t">
            <a:normAutofit/>
          </a:bodyPr>
          <a:lstStyle/>
          <a:p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In total, 324 respondents completed survey questions regarding tobacco use. </a:t>
            </a:r>
          </a:p>
          <a:p>
            <a:pPr marL="0" indent="0">
              <a:buNone/>
            </a:pPr>
            <a:endParaRPr lang="en-US" sz="2000" b="0" i="0" u="none" strike="noStrike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76 (23%) of respondents reported current tobacco use, 112 (35%) had previously used tobacco then quit, and 135 (42%) had never used tobacco. </a:t>
            </a:r>
          </a:p>
          <a:p>
            <a:pPr marL="457200" lvl="1" indent="0">
              <a:buNone/>
            </a:pPr>
            <a:endParaRPr lang="en-US" sz="2000" b="0" i="0" u="none" strike="noStrike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Amongst current tobacco users, </a:t>
            </a:r>
            <a:r>
              <a:rPr lang="en-US" sz="2000" b="0" i="0" u="sng" strike="noStrike" dirty="0">
                <a:effectLst/>
                <a:latin typeface="Calibri" panose="020F0502020204030204" pitchFamily="34" charset="0"/>
              </a:rPr>
              <a:t>86% indicated a desire to quit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, and of those with desire to quit</a:t>
            </a:r>
            <a:r>
              <a:rPr lang="en-US" sz="2000" b="0" i="0" u="sng" strike="noStrike" dirty="0">
                <a:effectLst/>
                <a:latin typeface="Calibri" panose="020F0502020204030204" pitchFamily="34" charset="0"/>
              </a:rPr>
              <a:t>, 91% had attempted to quit </a:t>
            </a:r>
            <a:r>
              <a:rPr lang="en-US" sz="2000" b="0" i="0" u="none" strike="noStrike" dirty="0">
                <a:effectLst/>
                <a:latin typeface="Calibri" panose="020F0502020204030204" pitchFamily="34" charset="0"/>
              </a:rPr>
              <a:t>in the previous 12 month</a:t>
            </a:r>
            <a:endParaRPr lang="en-US" sz="2000" dirty="0"/>
          </a:p>
        </p:txBody>
      </p:sp>
      <p:pic>
        <p:nvPicPr>
          <p:cNvPr id="4098" name="Picture 2" descr="Older smokers who quit can 'cut risks'">
            <a:extLst>
              <a:ext uri="{FF2B5EF4-FFF2-40B4-BE49-F238E27FC236}">
                <a16:creationId xmlns:a16="http://schemas.microsoft.com/office/drawing/2014/main" id="{0F7F9F16-C512-E313-E42D-592625BB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1" r="5667" b="-2"/>
          <a:stretch/>
        </p:blipFill>
        <p:spPr bwMode="auto">
          <a:xfrm>
            <a:off x="7015163" y="877413"/>
            <a:ext cx="430054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4104" name="Rectangle 4103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5" name="Rectangle 4104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21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1A40-36FC-ECC5-B4BC-1619FDE7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Smoking Cessation Cascade</a:t>
            </a:r>
          </a:p>
        </p:txBody>
      </p:sp>
      <p:pic>
        <p:nvPicPr>
          <p:cNvPr id="9" name="Content Placeholder 8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1815B5B1-09CC-3A2F-4C96-E15CFE2BD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" y="1253331"/>
            <a:ext cx="10280036" cy="4351338"/>
          </a:xfrm>
        </p:spPr>
      </p:pic>
      <p:pic>
        <p:nvPicPr>
          <p:cNvPr id="11" name="Picture 10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07EC4213-EC74-2179-E953-F3E2A97E8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21" y="4586810"/>
            <a:ext cx="4098334" cy="16074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BA7BA7-D6BD-CF81-970C-47348ED03A1A}"/>
              </a:ext>
            </a:extLst>
          </p:cNvPr>
          <p:cNvSpPr txBox="1"/>
          <p:nvPr/>
        </p:nvSpPr>
        <p:spPr>
          <a:xfrm>
            <a:off x="4915573" y="4424052"/>
            <a:ext cx="118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year cessation</a:t>
            </a:r>
          </a:p>
        </p:txBody>
      </p:sp>
    </p:spTree>
    <p:extLst>
      <p:ext uri="{BB962C8B-B14F-4D97-AF65-F5344CB8AC3E}">
        <p14:creationId xmlns:p14="http://schemas.microsoft.com/office/powerpoint/2010/main" val="22076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9D06-66C8-93FE-79C4-6132FEB7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561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B9386-D7CA-3B0E-2AB6-BB758FA6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Nearly one quarter of PLWH age 50 and older reported current tobacco use in a cohort study, </a:t>
            </a:r>
            <a:r>
              <a:rPr lang="en-US" b="0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of which the majority indicated a desire to quit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lvl="1"/>
            <a:r>
              <a:rPr lang="en-US" i="1" dirty="0">
                <a:solidFill>
                  <a:srgbClr val="212121"/>
                </a:solidFill>
                <a:latin typeface="Calibri" panose="020F0502020204030204" pitchFamily="34" charset="0"/>
              </a:rPr>
              <a:t>Ho Result: Cessation Attempts and NRT use NOT associated with cessation</a:t>
            </a:r>
          </a:p>
          <a:p>
            <a:pPr marL="457200" lvl="1" indent="0">
              <a:buNone/>
            </a:pPr>
            <a:endParaRPr lang="en-US" b="0" i="1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These findings suggest that older PLWH may benefit </a:t>
            </a:r>
            <a:r>
              <a:rPr lang="en-US" b="0" i="0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from </a:t>
            </a:r>
            <a:r>
              <a:rPr lang="en-US" b="0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novel and enhanced tobacco use screening and resources 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dedicated to smoking cessation.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4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8DDC-5EAF-73BE-8E38-A01D3A16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96C-6D72-B6EB-AC29-2F98AD48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2" y="14899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b="0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Weill Cornell CCTU: </a:t>
            </a:r>
          </a:p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Marshall </a:t>
            </a:r>
            <a:r>
              <a:rPr lang="en-US" sz="2000" b="0" i="0" u="none" strike="noStrike" dirty="0" err="1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Glesby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MD, PhD</a:t>
            </a:r>
          </a:p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Rochelle O’Brien BS				Study Participants!</a:t>
            </a:r>
            <a:br>
              <a:rPr lang="en-US" sz="2000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u="sng" dirty="0">
                <a:solidFill>
                  <a:srgbClr val="212121"/>
                </a:solidFill>
                <a:latin typeface="Calibri" panose="020F0502020204030204" pitchFamily="34" charset="0"/>
              </a:rPr>
              <a:t>Statistician: </a:t>
            </a:r>
          </a:p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Scott Bowler MS</a:t>
            </a:r>
          </a:p>
          <a:p>
            <a:pPr marL="0" indent="0">
              <a:buNone/>
            </a:pPr>
            <a:endParaRPr lang="en-US" sz="20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0" i="0" u="sng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Weill Cornell Geriatrics and Palliative Care: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Atami De Main PhD</a:t>
            </a:r>
            <a:b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Eugenia Siegler MD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131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DD7F346474D43AC2EE20BCE614D56" ma:contentTypeVersion="16" ma:contentTypeDescription="Create a new document." ma:contentTypeScope="" ma:versionID="2be3ae14ec3ebe4c98f6efdcb854e960">
  <xsd:schema xmlns:xsd="http://www.w3.org/2001/XMLSchema" xmlns:xs="http://www.w3.org/2001/XMLSchema" xmlns:p="http://schemas.microsoft.com/office/2006/metadata/properties" xmlns:ns2="04ad97f2-f574-4f99-811b-5ecc4e58eb49" xmlns:ns3="4f84725d-17e2-4f8d-9e9e-337895d7bac8" targetNamespace="http://schemas.microsoft.com/office/2006/metadata/properties" ma:root="true" ma:fieldsID="c3b4371b6daf7c0c25cd2a0fb8fd23a9" ns2:_="" ns3:_="">
    <xsd:import namespace="04ad97f2-f574-4f99-811b-5ecc4e58eb49"/>
    <xsd:import namespace="4f84725d-17e2-4f8d-9e9e-337895d7ba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97f2-f574-4f99-811b-5ecc4e58eb4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2e99d2d-a177-4851-aab5-fe3551278e93}" ma:internalName="TaxCatchAll" ma:showField="CatchAllData" ma:web="04ad97f2-f574-4f99-811b-5ecc4e58eb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4725d-17e2-4f8d-9e9e-337895d7b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7130d0e-81aa-447e-aa7c-e6a5c07608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ad97f2-f574-4f99-811b-5ecc4e58eb49">EP3FJZJX64XE-1287619578-4395</_dlc_DocId>
    <_dlc_DocIdUrl xmlns="04ad97f2-f574-4f99-811b-5ecc4e58eb49">
      <Url>https://virologyeducation.sharepoint.com/sites/Virology-Education/_layouts/15/DocIdRedir.aspx?ID=EP3FJZJX64XE-1287619578-4395</Url>
      <Description>EP3FJZJX64XE-1287619578-4395</Description>
    </_dlc_DocIdUrl>
    <lcf76f155ced4ddcb4097134ff3c332f xmlns="4f84725d-17e2-4f8d-9e9e-337895d7bac8">
      <Terms xmlns="http://schemas.microsoft.com/office/infopath/2007/PartnerControls"/>
    </lcf76f155ced4ddcb4097134ff3c332f>
    <TaxCatchAll xmlns="04ad97f2-f574-4f99-811b-5ecc4e58eb49" xsi:nil="true"/>
  </documentManagement>
</p:properties>
</file>

<file path=customXml/itemProps1.xml><?xml version="1.0" encoding="utf-8"?>
<ds:datastoreItem xmlns:ds="http://schemas.openxmlformats.org/officeDocument/2006/customXml" ds:itemID="{244A5EC2-893C-4F61-8922-CDF6FBE5F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d97f2-f574-4f99-811b-5ecc4e58eb49"/>
    <ds:schemaRef ds:uri="4f84725d-17e2-4f8d-9e9e-337895d7b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1A401F-F70D-4B40-B084-C2662C7C95A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48CBA00-7F38-4146-A677-8197EC9FB5C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4812186-7887-450F-99B3-6FA52D719DF8}">
  <ds:schemaRefs>
    <ds:schemaRef ds:uri="http://schemas.microsoft.com/office/2006/metadata/properties"/>
    <ds:schemaRef ds:uri="http://schemas.microsoft.com/office/infopath/2007/PartnerControls"/>
    <ds:schemaRef ds:uri="04ad97f2-f574-4f99-811b-5ecc4e58eb49"/>
    <ds:schemaRef ds:uri="4f84725d-17e2-4f8d-9e9e-337895d7bac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413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Custom Design</vt:lpstr>
      <vt:lpstr>PowerPoint Presentation</vt:lpstr>
      <vt:lpstr>Study Objective</vt:lpstr>
      <vt:lpstr>Methods</vt:lpstr>
      <vt:lpstr>Results</vt:lpstr>
      <vt:lpstr>Smoking Cessation Cascade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| Virology Education</dc:creator>
  <cp:lastModifiedBy>Carrie Johnston, MD, MS</cp:lastModifiedBy>
  <cp:revision>44</cp:revision>
  <dcterms:created xsi:type="dcterms:W3CDTF">2020-09-17T14:47:13Z</dcterms:created>
  <dcterms:modified xsi:type="dcterms:W3CDTF">2024-10-07T16:11:25Z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0x01010076DDD7F346474D43AC2EE20BCE614D56</vt:lpwstr>
  </property>
  <property fmtid="{D5CDD505-2E9C-101B-9397-08002B2CF9AE}" pid="3" name="Order">
    <vt:r8>439500</vt:r8>
  </property>
  <property fmtid="{D5CDD505-2E9C-101B-9397-08002B2CF9AE}" pid="4" name="_dlc_DocIdItemGuid">
    <vt:lpwstr>cb5e085a-40ca-51bc-8bc7-439147b8e0a0</vt:lpwstr>
  </property>
</Properties>
</file>