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6"/>
  </p:notesMasterIdLst>
  <p:handoutMasterIdLst>
    <p:handoutMasterId r:id="rId17"/>
  </p:handoutMasterIdLst>
  <p:sldIdLst>
    <p:sldId id="256" r:id="rId2"/>
    <p:sldId id="521" r:id="rId3"/>
    <p:sldId id="345" r:id="rId4"/>
    <p:sldId id="514" r:id="rId5"/>
    <p:sldId id="515" r:id="rId6"/>
    <p:sldId id="525" r:id="rId7"/>
    <p:sldId id="503" r:id="rId8"/>
    <p:sldId id="523" r:id="rId9"/>
    <p:sldId id="524" r:id="rId10"/>
    <p:sldId id="527" r:id="rId11"/>
    <p:sldId id="513" r:id="rId12"/>
    <p:sldId id="526" r:id="rId13"/>
    <p:sldId id="301" r:id="rId14"/>
    <p:sldId id="273" r:id="rId15"/>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5"/>
    <p:restoredTop sz="72634" autoAdjust="0"/>
  </p:normalViewPr>
  <p:slideViewPr>
    <p:cSldViewPr snapToGrid="0" snapToObjects="1">
      <p:cViewPr varScale="1">
        <p:scale>
          <a:sx n="66" d="100"/>
          <a:sy n="66" d="100"/>
        </p:scale>
        <p:origin x="196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Sex</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AF-4DBF-9C7A-AA257C37838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BBAF-4DBF-9C7A-AA257C37838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BAF-4DBF-9C7A-AA257C378381}"/>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BBAF-4DBF-9C7A-AA257C378381}"/>
              </c:ext>
            </c:extLst>
          </c:dPt>
          <c:cat>
            <c:strRef>
              <c:f>Sheet1!$A$2:$A$5</c:f>
              <c:strCache>
                <c:ptCount val="2"/>
                <c:pt idx="0">
                  <c:v>Female</c:v>
                </c:pt>
                <c:pt idx="1">
                  <c:v>Male</c:v>
                </c:pt>
              </c:strCache>
            </c:strRef>
          </c:cat>
          <c:val>
            <c:numRef>
              <c:f>Sheet1!$B$2:$B$5</c:f>
              <c:numCache>
                <c:formatCode>General</c:formatCode>
                <c:ptCount val="4"/>
                <c:pt idx="0">
                  <c:v>55</c:v>
                </c:pt>
                <c:pt idx="1">
                  <c:v>109</c:v>
                </c:pt>
              </c:numCache>
            </c:numRef>
          </c:val>
          <c:extLst>
            <c:ext xmlns:c16="http://schemas.microsoft.com/office/drawing/2014/chart" uri="{C3380CC4-5D6E-409C-BE32-E72D297353CC}">
              <c16:uniqueId val="{00000000-4D71-AF4F-B0ED-579199B98B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Self-Identified 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9C-4289-9AB8-0F95E6A1EB0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59C-4289-9AB8-0F95E6A1EB0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59C-4289-9AB8-0F95E6A1EB03}"/>
              </c:ext>
            </c:extLst>
          </c:dPt>
          <c:cat>
            <c:strRef>
              <c:f>Sheet1!$A$2:$A$4</c:f>
              <c:strCache>
                <c:ptCount val="3"/>
                <c:pt idx="0">
                  <c:v>Black/African American/Caribbean</c:v>
                </c:pt>
                <c:pt idx="1">
                  <c:v>White/Caucasian</c:v>
                </c:pt>
                <c:pt idx="2">
                  <c:v>Other</c:v>
                </c:pt>
              </c:strCache>
            </c:strRef>
          </c:cat>
          <c:val>
            <c:numRef>
              <c:f>Sheet1!$B$2:$B$4</c:f>
              <c:numCache>
                <c:formatCode>0%</c:formatCode>
                <c:ptCount val="3"/>
                <c:pt idx="0">
                  <c:v>0.5</c:v>
                </c:pt>
                <c:pt idx="1">
                  <c:v>0.28999999999999998</c:v>
                </c:pt>
                <c:pt idx="2">
                  <c:v>0.21</c:v>
                </c:pt>
              </c:numCache>
            </c:numRef>
          </c:val>
          <c:extLst>
            <c:ext xmlns:c16="http://schemas.microsoft.com/office/drawing/2014/chart" uri="{C3380CC4-5D6E-409C-BE32-E72D297353CC}">
              <c16:uniqueId val="{00000000-8BC3-BB4B-A198-852AB59995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BB122A-69E6-43A3-8A29-7316DC7ECDA4}"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A63DEB4-9378-4A35-B8D2-C156944780A9}">
      <dgm:prSet phldrT="[Text]"/>
      <dgm:spPr/>
      <dgm:t>
        <a:bodyPr/>
        <a:lstStyle/>
        <a:p>
          <a:r>
            <a:rPr lang="en-US" dirty="0" smtClean="0"/>
            <a:t>-Age (p=0.01)</a:t>
          </a:r>
        </a:p>
        <a:p>
          <a:r>
            <a:rPr lang="en-US" dirty="0" smtClean="0"/>
            <a:t>-Elevated Albuminuria (p&lt;0.001)</a:t>
          </a:r>
          <a:endParaRPr lang="en-US" dirty="0"/>
        </a:p>
      </dgm:t>
    </dgm:pt>
    <dgm:pt modelId="{FC1E60E7-749E-44E9-862F-D69EDABEEE9A}" type="parTrans" cxnId="{8097F393-5648-4D0E-947E-1B0F9EBA9ED4}">
      <dgm:prSet/>
      <dgm:spPr/>
      <dgm:t>
        <a:bodyPr/>
        <a:lstStyle/>
        <a:p>
          <a:endParaRPr lang="en-US"/>
        </a:p>
      </dgm:t>
    </dgm:pt>
    <dgm:pt modelId="{04FBAAED-FFCC-4C90-8739-B36032EA0408}" type="sibTrans" cxnId="{8097F393-5648-4D0E-947E-1B0F9EBA9ED4}">
      <dgm:prSet/>
      <dgm:spPr/>
      <dgm:t>
        <a:bodyPr/>
        <a:lstStyle/>
        <a:p>
          <a:endParaRPr lang="en-US"/>
        </a:p>
      </dgm:t>
    </dgm:pt>
    <dgm:pt modelId="{B586FD7E-9E62-4EE9-8267-D5BD9EC16F7C}">
      <dgm:prSet phldrT="[Text]"/>
      <dgm:spPr/>
      <dgm:t>
        <a:bodyPr/>
        <a:lstStyle/>
        <a:p>
          <a:r>
            <a:rPr lang="en-US" dirty="0" smtClean="0"/>
            <a:t>Urine Cell-Free mtDNA</a:t>
          </a:r>
          <a:endParaRPr lang="en-US" dirty="0"/>
        </a:p>
      </dgm:t>
    </dgm:pt>
    <dgm:pt modelId="{47DE275C-BC80-454E-8462-38446A16399C}" type="parTrans" cxnId="{D562447D-A02C-4DF0-901C-A17C312E9972}">
      <dgm:prSet/>
      <dgm:spPr/>
      <dgm:t>
        <a:bodyPr/>
        <a:lstStyle/>
        <a:p>
          <a:endParaRPr lang="en-US"/>
        </a:p>
      </dgm:t>
    </dgm:pt>
    <dgm:pt modelId="{40198FB0-D118-4609-981E-FBF76894570F}" type="sibTrans" cxnId="{D562447D-A02C-4DF0-901C-A17C312E9972}">
      <dgm:prSet/>
      <dgm:spPr/>
      <dgm:t>
        <a:bodyPr/>
        <a:lstStyle/>
        <a:p>
          <a:endParaRPr lang="en-US"/>
        </a:p>
      </dgm:t>
    </dgm:pt>
    <dgm:pt modelId="{857BD0AA-AA6F-4388-9240-20A0AEEDFA04}">
      <dgm:prSet phldrT="[Text]"/>
      <dgm:spPr/>
      <dgm:t>
        <a:bodyPr/>
        <a:lstStyle/>
        <a:p>
          <a:r>
            <a:rPr lang="en-US" dirty="0" smtClean="0"/>
            <a:t>-Sex (p=0.16)</a:t>
          </a:r>
        </a:p>
        <a:p>
          <a:r>
            <a:rPr lang="en-US" dirty="0" smtClean="0"/>
            <a:t>-Diabetes (p=0.42)</a:t>
          </a:r>
        </a:p>
        <a:p>
          <a:r>
            <a:rPr lang="en-US" dirty="0" smtClean="0"/>
            <a:t>-</a:t>
          </a:r>
          <a:r>
            <a:rPr lang="en-US" dirty="0" err="1" smtClean="0"/>
            <a:t>ACEi</a:t>
          </a:r>
          <a:r>
            <a:rPr lang="en-US" dirty="0" smtClean="0"/>
            <a:t>/ARB use (p=0.44)</a:t>
          </a:r>
          <a:endParaRPr lang="en-US" dirty="0"/>
        </a:p>
      </dgm:t>
    </dgm:pt>
    <dgm:pt modelId="{D4036BCD-C53A-4C9B-AC10-813423C077CE}" type="parTrans" cxnId="{927DE6BB-8F81-4F37-B391-0D07ACA1BCB2}">
      <dgm:prSet/>
      <dgm:spPr/>
      <dgm:t>
        <a:bodyPr/>
        <a:lstStyle/>
        <a:p>
          <a:endParaRPr lang="en-US"/>
        </a:p>
      </dgm:t>
    </dgm:pt>
    <dgm:pt modelId="{D17540BA-9CEB-4B28-B25A-04EA04FA3FCE}" type="sibTrans" cxnId="{927DE6BB-8F81-4F37-B391-0D07ACA1BCB2}">
      <dgm:prSet/>
      <dgm:spPr/>
      <dgm:t>
        <a:bodyPr/>
        <a:lstStyle/>
        <a:p>
          <a:endParaRPr lang="en-US"/>
        </a:p>
      </dgm:t>
    </dgm:pt>
    <dgm:pt modelId="{81065FE4-C6BE-4ECA-BC9C-1EF5B0D160AD}" type="pres">
      <dgm:prSet presAssocID="{CBBB122A-69E6-43A3-8A29-7316DC7ECDA4}" presName="Name0" presStyleCnt="0">
        <dgm:presLayoutVars>
          <dgm:chMax val="7"/>
          <dgm:dir/>
          <dgm:resizeHandles val="exact"/>
        </dgm:presLayoutVars>
      </dgm:prSet>
      <dgm:spPr/>
    </dgm:pt>
    <dgm:pt modelId="{11DEAD44-D4AE-4499-ADCA-1B5BF44F9DF8}" type="pres">
      <dgm:prSet presAssocID="{CBBB122A-69E6-43A3-8A29-7316DC7ECDA4}" presName="ellipse1" presStyleLbl="vennNode1" presStyleIdx="0" presStyleCnt="3" custScaleX="102423">
        <dgm:presLayoutVars>
          <dgm:bulletEnabled val="1"/>
        </dgm:presLayoutVars>
      </dgm:prSet>
      <dgm:spPr/>
      <dgm:t>
        <a:bodyPr/>
        <a:lstStyle/>
        <a:p>
          <a:endParaRPr lang="en-US"/>
        </a:p>
      </dgm:t>
    </dgm:pt>
    <dgm:pt modelId="{B280B7B6-B7D8-499E-9541-C19B48881569}" type="pres">
      <dgm:prSet presAssocID="{CBBB122A-69E6-43A3-8A29-7316DC7ECDA4}" presName="ellipse2" presStyleLbl="vennNode1" presStyleIdx="1" presStyleCnt="3" custLinFactNeighborX="610">
        <dgm:presLayoutVars>
          <dgm:bulletEnabled val="1"/>
        </dgm:presLayoutVars>
      </dgm:prSet>
      <dgm:spPr/>
    </dgm:pt>
    <dgm:pt modelId="{581B139D-F281-4B35-AD29-2DADD14B5184}" type="pres">
      <dgm:prSet presAssocID="{CBBB122A-69E6-43A3-8A29-7316DC7ECDA4}" presName="ellipse3" presStyleLbl="vennNode1" presStyleIdx="2" presStyleCnt="3">
        <dgm:presLayoutVars>
          <dgm:bulletEnabled val="1"/>
        </dgm:presLayoutVars>
      </dgm:prSet>
      <dgm:spPr/>
      <dgm:t>
        <a:bodyPr/>
        <a:lstStyle/>
        <a:p>
          <a:endParaRPr lang="en-US"/>
        </a:p>
      </dgm:t>
    </dgm:pt>
  </dgm:ptLst>
  <dgm:cxnLst>
    <dgm:cxn modelId="{EF1FEC79-54D1-48C2-9828-12DABB344711}" type="presOf" srcId="{FA63DEB4-9378-4A35-B8D2-C156944780A9}" destId="{11DEAD44-D4AE-4499-ADCA-1B5BF44F9DF8}" srcOrd="0" destOrd="0" presId="urn:microsoft.com/office/officeart/2005/8/layout/rings+Icon"/>
    <dgm:cxn modelId="{268F574A-BD8A-4175-BDAE-D2346C279C13}" type="presOf" srcId="{857BD0AA-AA6F-4388-9240-20A0AEEDFA04}" destId="{581B139D-F281-4B35-AD29-2DADD14B5184}" srcOrd="0" destOrd="0" presId="urn:microsoft.com/office/officeart/2005/8/layout/rings+Icon"/>
    <dgm:cxn modelId="{927DE6BB-8F81-4F37-B391-0D07ACA1BCB2}" srcId="{CBBB122A-69E6-43A3-8A29-7316DC7ECDA4}" destId="{857BD0AA-AA6F-4388-9240-20A0AEEDFA04}" srcOrd="2" destOrd="0" parTransId="{D4036BCD-C53A-4C9B-AC10-813423C077CE}" sibTransId="{D17540BA-9CEB-4B28-B25A-04EA04FA3FCE}"/>
    <dgm:cxn modelId="{B1EAFD7E-A01A-4F21-B2C4-F61A9BB30CBD}" type="presOf" srcId="{CBBB122A-69E6-43A3-8A29-7316DC7ECDA4}" destId="{81065FE4-C6BE-4ECA-BC9C-1EF5B0D160AD}" srcOrd="0" destOrd="0" presId="urn:microsoft.com/office/officeart/2005/8/layout/rings+Icon"/>
    <dgm:cxn modelId="{C922634F-FFB3-4645-8149-E3E8ECB31537}" type="presOf" srcId="{B586FD7E-9E62-4EE9-8267-D5BD9EC16F7C}" destId="{B280B7B6-B7D8-499E-9541-C19B48881569}" srcOrd="0" destOrd="0" presId="urn:microsoft.com/office/officeart/2005/8/layout/rings+Icon"/>
    <dgm:cxn modelId="{8097F393-5648-4D0E-947E-1B0F9EBA9ED4}" srcId="{CBBB122A-69E6-43A3-8A29-7316DC7ECDA4}" destId="{FA63DEB4-9378-4A35-B8D2-C156944780A9}" srcOrd="0" destOrd="0" parTransId="{FC1E60E7-749E-44E9-862F-D69EDABEEE9A}" sibTransId="{04FBAAED-FFCC-4C90-8739-B36032EA0408}"/>
    <dgm:cxn modelId="{D562447D-A02C-4DF0-901C-A17C312E9972}" srcId="{CBBB122A-69E6-43A3-8A29-7316DC7ECDA4}" destId="{B586FD7E-9E62-4EE9-8267-D5BD9EC16F7C}" srcOrd="1" destOrd="0" parTransId="{47DE275C-BC80-454E-8462-38446A16399C}" sibTransId="{40198FB0-D118-4609-981E-FBF76894570F}"/>
    <dgm:cxn modelId="{B2D4CC9F-F74C-4999-A087-556A5B1ED090}" type="presParOf" srcId="{81065FE4-C6BE-4ECA-BC9C-1EF5B0D160AD}" destId="{11DEAD44-D4AE-4499-ADCA-1B5BF44F9DF8}" srcOrd="0" destOrd="0" presId="urn:microsoft.com/office/officeart/2005/8/layout/rings+Icon"/>
    <dgm:cxn modelId="{52E39A35-D504-4901-A7F5-505F479311E8}" type="presParOf" srcId="{81065FE4-C6BE-4ECA-BC9C-1EF5B0D160AD}" destId="{B280B7B6-B7D8-499E-9541-C19B48881569}" srcOrd="1" destOrd="0" presId="urn:microsoft.com/office/officeart/2005/8/layout/rings+Icon"/>
    <dgm:cxn modelId="{02EF8062-78C0-4FCC-8D95-66504D604E03}" type="presParOf" srcId="{81065FE4-C6BE-4ECA-BC9C-1EF5B0D160AD}" destId="{581B139D-F281-4B35-AD29-2DADD14B5184}" srcOrd="2" destOrd="0" presId="urn:microsoft.com/office/officeart/2005/8/layout/rings+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F34EA5-733C-4B45-95B0-FFDC9F09B0A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3F424306-25EE-1844-BE77-B5232DA84908}">
      <dgm:prSet phldrT="[Text]"/>
      <dgm:spPr/>
      <dgm:t>
        <a:bodyPr/>
        <a:lstStyle/>
        <a:p>
          <a:r>
            <a:rPr lang="en-US" dirty="0"/>
            <a:t>22% Fall in past </a:t>
          </a:r>
          <a:r>
            <a:rPr lang="en-US" dirty="0" smtClean="0"/>
            <a:t>6 months</a:t>
          </a:r>
          <a:endParaRPr lang="en-US" dirty="0"/>
        </a:p>
      </dgm:t>
    </dgm:pt>
    <dgm:pt modelId="{A56467FB-B3D8-AC4C-AB68-1A37648BA644}" type="parTrans" cxnId="{75BE2310-640D-B045-AF1A-50F37453D8C8}">
      <dgm:prSet/>
      <dgm:spPr/>
      <dgm:t>
        <a:bodyPr/>
        <a:lstStyle/>
        <a:p>
          <a:endParaRPr lang="en-US"/>
        </a:p>
      </dgm:t>
    </dgm:pt>
    <dgm:pt modelId="{0396AE68-3E0F-CD4B-8396-F37B07F9FA52}" type="sibTrans" cxnId="{75BE2310-640D-B045-AF1A-50F37453D8C8}">
      <dgm:prSet/>
      <dgm:spPr/>
      <dgm:t>
        <a:bodyPr/>
        <a:lstStyle/>
        <a:p>
          <a:endParaRPr lang="en-US"/>
        </a:p>
      </dgm:t>
    </dgm:pt>
    <dgm:pt modelId="{DC656537-61CA-7345-9327-81FAB1606326}">
      <dgm:prSet phldrT="[Text]"/>
      <dgm:spPr/>
      <dgm:t>
        <a:bodyPr/>
        <a:lstStyle/>
        <a:p>
          <a:r>
            <a:rPr lang="en-US" dirty="0"/>
            <a:t>Falls more common with advanced frailty (p=0.04)</a:t>
          </a:r>
        </a:p>
      </dgm:t>
    </dgm:pt>
    <dgm:pt modelId="{461838B9-BB29-3C49-B2EA-84B8C2E9318F}" type="parTrans" cxnId="{2770D9FB-7B78-BD45-8470-D2CDA0B0D276}">
      <dgm:prSet/>
      <dgm:spPr/>
      <dgm:t>
        <a:bodyPr/>
        <a:lstStyle/>
        <a:p>
          <a:endParaRPr lang="en-US"/>
        </a:p>
      </dgm:t>
    </dgm:pt>
    <dgm:pt modelId="{5506B648-1063-CE4A-9AE8-B29D181459F5}" type="sibTrans" cxnId="{2770D9FB-7B78-BD45-8470-D2CDA0B0D276}">
      <dgm:prSet/>
      <dgm:spPr/>
      <dgm:t>
        <a:bodyPr/>
        <a:lstStyle/>
        <a:p>
          <a:endParaRPr lang="en-US"/>
        </a:p>
      </dgm:t>
    </dgm:pt>
    <dgm:pt modelId="{05E4BDDD-FF9B-5741-BA33-C57E36B46B73}">
      <dgm:prSet phldrT="[Text]"/>
      <dgm:spPr/>
      <dgm:t>
        <a:bodyPr/>
        <a:lstStyle/>
        <a:p>
          <a:r>
            <a:rPr lang="en-US" dirty="0"/>
            <a:t>No relationship between </a:t>
          </a:r>
          <a:r>
            <a:rPr lang="en-US" dirty="0" smtClean="0"/>
            <a:t>fall </a:t>
          </a:r>
          <a:r>
            <a:rPr lang="en-US" dirty="0"/>
            <a:t>and </a:t>
          </a:r>
          <a:r>
            <a:rPr lang="en-US" dirty="0" smtClean="0"/>
            <a:t>urine cell-free </a:t>
          </a:r>
          <a:r>
            <a:rPr lang="en-US" dirty="0"/>
            <a:t>mtDNA level (OR=1.0, 95%CI 0.8-1.3, p=0.99)</a:t>
          </a:r>
        </a:p>
      </dgm:t>
    </dgm:pt>
    <dgm:pt modelId="{EDA7C87C-A445-5644-83D6-EF29546E955C}" type="parTrans" cxnId="{D6D182E2-6751-BE42-8C42-53541C6BF831}">
      <dgm:prSet/>
      <dgm:spPr/>
      <dgm:t>
        <a:bodyPr/>
        <a:lstStyle/>
        <a:p>
          <a:endParaRPr lang="en-US"/>
        </a:p>
      </dgm:t>
    </dgm:pt>
    <dgm:pt modelId="{C5E3C627-300E-C348-BF02-1EAB97DD136F}" type="sibTrans" cxnId="{D6D182E2-6751-BE42-8C42-53541C6BF831}">
      <dgm:prSet/>
      <dgm:spPr/>
      <dgm:t>
        <a:bodyPr/>
        <a:lstStyle/>
        <a:p>
          <a:endParaRPr lang="en-US"/>
        </a:p>
      </dgm:t>
    </dgm:pt>
    <dgm:pt modelId="{DB712EE0-8251-C646-86B8-EB81ECADEDD5}" type="pres">
      <dgm:prSet presAssocID="{67F34EA5-733C-4B45-95B0-FFDC9F09B0A0}" presName="Name0" presStyleCnt="0">
        <dgm:presLayoutVars>
          <dgm:chMax val="7"/>
          <dgm:chPref val="7"/>
          <dgm:dir/>
        </dgm:presLayoutVars>
      </dgm:prSet>
      <dgm:spPr/>
      <dgm:t>
        <a:bodyPr/>
        <a:lstStyle/>
        <a:p>
          <a:endParaRPr lang="en-US"/>
        </a:p>
      </dgm:t>
    </dgm:pt>
    <dgm:pt modelId="{38F7CF61-4CE9-EF44-B57A-C589C65D95E9}" type="pres">
      <dgm:prSet presAssocID="{67F34EA5-733C-4B45-95B0-FFDC9F09B0A0}" presName="Name1" presStyleCnt="0"/>
      <dgm:spPr/>
    </dgm:pt>
    <dgm:pt modelId="{3D5178DD-9320-7844-9F6B-C378178D289B}" type="pres">
      <dgm:prSet presAssocID="{67F34EA5-733C-4B45-95B0-FFDC9F09B0A0}" presName="cycle" presStyleCnt="0"/>
      <dgm:spPr/>
    </dgm:pt>
    <dgm:pt modelId="{B417857E-9099-2F4B-AA35-260EE14F4968}" type="pres">
      <dgm:prSet presAssocID="{67F34EA5-733C-4B45-95B0-FFDC9F09B0A0}" presName="srcNode" presStyleLbl="node1" presStyleIdx="0" presStyleCnt="3"/>
      <dgm:spPr/>
    </dgm:pt>
    <dgm:pt modelId="{6121EC9B-F308-C64D-B715-179E9DB35090}" type="pres">
      <dgm:prSet presAssocID="{67F34EA5-733C-4B45-95B0-FFDC9F09B0A0}" presName="conn" presStyleLbl="parChTrans1D2" presStyleIdx="0" presStyleCnt="1"/>
      <dgm:spPr/>
      <dgm:t>
        <a:bodyPr/>
        <a:lstStyle/>
        <a:p>
          <a:endParaRPr lang="en-US"/>
        </a:p>
      </dgm:t>
    </dgm:pt>
    <dgm:pt modelId="{A8ACF828-B06A-E74A-B65F-AE1A7934FB8D}" type="pres">
      <dgm:prSet presAssocID="{67F34EA5-733C-4B45-95B0-FFDC9F09B0A0}" presName="extraNode" presStyleLbl="node1" presStyleIdx="0" presStyleCnt="3"/>
      <dgm:spPr/>
    </dgm:pt>
    <dgm:pt modelId="{0474444D-9639-F648-8698-624567DDD653}" type="pres">
      <dgm:prSet presAssocID="{67F34EA5-733C-4B45-95B0-FFDC9F09B0A0}" presName="dstNode" presStyleLbl="node1" presStyleIdx="0" presStyleCnt="3"/>
      <dgm:spPr/>
    </dgm:pt>
    <dgm:pt modelId="{C70FFC2C-EB8C-4144-822E-DD6ECE121A66}" type="pres">
      <dgm:prSet presAssocID="{3F424306-25EE-1844-BE77-B5232DA84908}" presName="text_1" presStyleLbl="node1" presStyleIdx="0" presStyleCnt="3">
        <dgm:presLayoutVars>
          <dgm:bulletEnabled val="1"/>
        </dgm:presLayoutVars>
      </dgm:prSet>
      <dgm:spPr/>
      <dgm:t>
        <a:bodyPr/>
        <a:lstStyle/>
        <a:p>
          <a:endParaRPr lang="en-US"/>
        </a:p>
      </dgm:t>
    </dgm:pt>
    <dgm:pt modelId="{7B9BEDE0-BC39-A54B-A891-5C926E3FC8B2}" type="pres">
      <dgm:prSet presAssocID="{3F424306-25EE-1844-BE77-B5232DA84908}" presName="accent_1" presStyleCnt="0"/>
      <dgm:spPr/>
    </dgm:pt>
    <dgm:pt modelId="{B90CB7E7-FDD3-4F4A-BB46-EDD8F4A18B5D}" type="pres">
      <dgm:prSet presAssocID="{3F424306-25EE-1844-BE77-B5232DA84908}" presName="accentRepeatNode" presStyleLbl="solidFgAcc1" presStyleIdx="0" presStyleCnt="3"/>
      <dgm:spPr/>
    </dgm:pt>
    <dgm:pt modelId="{9B69F74C-8A1A-0C49-9913-E69A56D29E80}" type="pres">
      <dgm:prSet presAssocID="{DC656537-61CA-7345-9327-81FAB1606326}" presName="text_2" presStyleLbl="node1" presStyleIdx="1" presStyleCnt="3">
        <dgm:presLayoutVars>
          <dgm:bulletEnabled val="1"/>
        </dgm:presLayoutVars>
      </dgm:prSet>
      <dgm:spPr/>
      <dgm:t>
        <a:bodyPr/>
        <a:lstStyle/>
        <a:p>
          <a:endParaRPr lang="en-US"/>
        </a:p>
      </dgm:t>
    </dgm:pt>
    <dgm:pt modelId="{F5175D9E-BC15-D141-B7B1-B9BEFB66D32D}" type="pres">
      <dgm:prSet presAssocID="{DC656537-61CA-7345-9327-81FAB1606326}" presName="accent_2" presStyleCnt="0"/>
      <dgm:spPr/>
    </dgm:pt>
    <dgm:pt modelId="{77620135-0DDB-D847-AD52-55E4FB1AA258}" type="pres">
      <dgm:prSet presAssocID="{DC656537-61CA-7345-9327-81FAB1606326}" presName="accentRepeatNode" presStyleLbl="solidFgAcc1" presStyleIdx="1" presStyleCnt="3"/>
      <dgm:spPr/>
    </dgm:pt>
    <dgm:pt modelId="{E6531782-B8D3-2743-97A4-F62D22077235}" type="pres">
      <dgm:prSet presAssocID="{05E4BDDD-FF9B-5741-BA33-C57E36B46B73}" presName="text_3" presStyleLbl="node1" presStyleIdx="2" presStyleCnt="3">
        <dgm:presLayoutVars>
          <dgm:bulletEnabled val="1"/>
        </dgm:presLayoutVars>
      </dgm:prSet>
      <dgm:spPr/>
      <dgm:t>
        <a:bodyPr/>
        <a:lstStyle/>
        <a:p>
          <a:endParaRPr lang="en-US"/>
        </a:p>
      </dgm:t>
    </dgm:pt>
    <dgm:pt modelId="{5B645F12-3BA5-5943-86C3-671A5A197848}" type="pres">
      <dgm:prSet presAssocID="{05E4BDDD-FF9B-5741-BA33-C57E36B46B73}" presName="accent_3" presStyleCnt="0"/>
      <dgm:spPr/>
    </dgm:pt>
    <dgm:pt modelId="{ED7BE595-F7C8-D34E-AA0E-B03317C7DF87}" type="pres">
      <dgm:prSet presAssocID="{05E4BDDD-FF9B-5741-BA33-C57E36B46B73}" presName="accentRepeatNode" presStyleLbl="solidFgAcc1" presStyleIdx="2" presStyleCnt="3"/>
      <dgm:spPr/>
    </dgm:pt>
  </dgm:ptLst>
  <dgm:cxnLst>
    <dgm:cxn modelId="{054A5119-EDB9-4D49-B83F-9C054387AFD1}" type="presOf" srcId="{67F34EA5-733C-4B45-95B0-FFDC9F09B0A0}" destId="{DB712EE0-8251-C646-86B8-EB81ECADEDD5}" srcOrd="0" destOrd="0" presId="urn:microsoft.com/office/officeart/2008/layout/VerticalCurvedList"/>
    <dgm:cxn modelId="{D6D182E2-6751-BE42-8C42-53541C6BF831}" srcId="{67F34EA5-733C-4B45-95B0-FFDC9F09B0A0}" destId="{05E4BDDD-FF9B-5741-BA33-C57E36B46B73}" srcOrd="2" destOrd="0" parTransId="{EDA7C87C-A445-5644-83D6-EF29546E955C}" sibTransId="{C5E3C627-300E-C348-BF02-1EAB97DD136F}"/>
    <dgm:cxn modelId="{9EAB4748-3258-D042-9E63-D3E20DF62D12}" type="presOf" srcId="{3F424306-25EE-1844-BE77-B5232DA84908}" destId="{C70FFC2C-EB8C-4144-822E-DD6ECE121A66}" srcOrd="0" destOrd="0" presId="urn:microsoft.com/office/officeart/2008/layout/VerticalCurvedList"/>
    <dgm:cxn modelId="{75BE2310-640D-B045-AF1A-50F37453D8C8}" srcId="{67F34EA5-733C-4B45-95B0-FFDC9F09B0A0}" destId="{3F424306-25EE-1844-BE77-B5232DA84908}" srcOrd="0" destOrd="0" parTransId="{A56467FB-B3D8-AC4C-AB68-1A37648BA644}" sibTransId="{0396AE68-3E0F-CD4B-8396-F37B07F9FA52}"/>
    <dgm:cxn modelId="{AF547536-0DCF-D24D-824D-2A6E7766BD0C}" type="presOf" srcId="{DC656537-61CA-7345-9327-81FAB1606326}" destId="{9B69F74C-8A1A-0C49-9913-E69A56D29E80}" srcOrd="0" destOrd="0" presId="urn:microsoft.com/office/officeart/2008/layout/VerticalCurvedList"/>
    <dgm:cxn modelId="{2770D9FB-7B78-BD45-8470-D2CDA0B0D276}" srcId="{67F34EA5-733C-4B45-95B0-FFDC9F09B0A0}" destId="{DC656537-61CA-7345-9327-81FAB1606326}" srcOrd="1" destOrd="0" parTransId="{461838B9-BB29-3C49-B2EA-84B8C2E9318F}" sibTransId="{5506B648-1063-CE4A-9AE8-B29D181459F5}"/>
    <dgm:cxn modelId="{B92369FA-CEE4-0044-AC36-93DE02FF3AE2}" type="presOf" srcId="{0396AE68-3E0F-CD4B-8396-F37B07F9FA52}" destId="{6121EC9B-F308-C64D-B715-179E9DB35090}" srcOrd="0" destOrd="0" presId="urn:microsoft.com/office/officeart/2008/layout/VerticalCurvedList"/>
    <dgm:cxn modelId="{72DDF19F-D81B-CA40-A4B0-611EA26AA910}" type="presOf" srcId="{05E4BDDD-FF9B-5741-BA33-C57E36B46B73}" destId="{E6531782-B8D3-2743-97A4-F62D22077235}" srcOrd="0" destOrd="0" presId="urn:microsoft.com/office/officeart/2008/layout/VerticalCurvedList"/>
    <dgm:cxn modelId="{5B3C0D59-D368-AE49-A5BE-CD433F0EB089}" type="presParOf" srcId="{DB712EE0-8251-C646-86B8-EB81ECADEDD5}" destId="{38F7CF61-4CE9-EF44-B57A-C589C65D95E9}" srcOrd="0" destOrd="0" presId="urn:microsoft.com/office/officeart/2008/layout/VerticalCurvedList"/>
    <dgm:cxn modelId="{6CC01602-DC61-9849-A3D6-C4025ED556DB}" type="presParOf" srcId="{38F7CF61-4CE9-EF44-B57A-C589C65D95E9}" destId="{3D5178DD-9320-7844-9F6B-C378178D289B}" srcOrd="0" destOrd="0" presId="urn:microsoft.com/office/officeart/2008/layout/VerticalCurvedList"/>
    <dgm:cxn modelId="{0BE362D7-39A8-F04E-8A53-445E613EEE22}" type="presParOf" srcId="{3D5178DD-9320-7844-9F6B-C378178D289B}" destId="{B417857E-9099-2F4B-AA35-260EE14F4968}" srcOrd="0" destOrd="0" presId="urn:microsoft.com/office/officeart/2008/layout/VerticalCurvedList"/>
    <dgm:cxn modelId="{8D890BE0-85A0-F14F-81C2-D4DDC50EC4ED}" type="presParOf" srcId="{3D5178DD-9320-7844-9F6B-C378178D289B}" destId="{6121EC9B-F308-C64D-B715-179E9DB35090}" srcOrd="1" destOrd="0" presId="urn:microsoft.com/office/officeart/2008/layout/VerticalCurvedList"/>
    <dgm:cxn modelId="{731485AD-4E62-AF47-98BA-6B8792480C6F}" type="presParOf" srcId="{3D5178DD-9320-7844-9F6B-C378178D289B}" destId="{A8ACF828-B06A-E74A-B65F-AE1A7934FB8D}" srcOrd="2" destOrd="0" presId="urn:microsoft.com/office/officeart/2008/layout/VerticalCurvedList"/>
    <dgm:cxn modelId="{0B8BED78-83CC-F64A-A981-56C117F53705}" type="presParOf" srcId="{3D5178DD-9320-7844-9F6B-C378178D289B}" destId="{0474444D-9639-F648-8698-624567DDD653}" srcOrd="3" destOrd="0" presId="urn:microsoft.com/office/officeart/2008/layout/VerticalCurvedList"/>
    <dgm:cxn modelId="{74D9E03B-E329-DA40-8A07-DD9CE13F2F08}" type="presParOf" srcId="{38F7CF61-4CE9-EF44-B57A-C589C65D95E9}" destId="{C70FFC2C-EB8C-4144-822E-DD6ECE121A66}" srcOrd="1" destOrd="0" presId="urn:microsoft.com/office/officeart/2008/layout/VerticalCurvedList"/>
    <dgm:cxn modelId="{DC1104E5-CD4F-1649-9CB2-7F2830BA733F}" type="presParOf" srcId="{38F7CF61-4CE9-EF44-B57A-C589C65D95E9}" destId="{7B9BEDE0-BC39-A54B-A891-5C926E3FC8B2}" srcOrd="2" destOrd="0" presId="urn:microsoft.com/office/officeart/2008/layout/VerticalCurvedList"/>
    <dgm:cxn modelId="{1714B385-158B-E848-8105-5255D573F0D3}" type="presParOf" srcId="{7B9BEDE0-BC39-A54B-A891-5C926E3FC8B2}" destId="{B90CB7E7-FDD3-4F4A-BB46-EDD8F4A18B5D}" srcOrd="0" destOrd="0" presId="urn:microsoft.com/office/officeart/2008/layout/VerticalCurvedList"/>
    <dgm:cxn modelId="{D0E81F62-9A85-D145-A0CB-902FE35A8E1C}" type="presParOf" srcId="{38F7CF61-4CE9-EF44-B57A-C589C65D95E9}" destId="{9B69F74C-8A1A-0C49-9913-E69A56D29E80}" srcOrd="3" destOrd="0" presId="urn:microsoft.com/office/officeart/2008/layout/VerticalCurvedList"/>
    <dgm:cxn modelId="{FE9AF027-5316-0E44-A1A8-37A787275E3E}" type="presParOf" srcId="{38F7CF61-4CE9-EF44-B57A-C589C65D95E9}" destId="{F5175D9E-BC15-D141-B7B1-B9BEFB66D32D}" srcOrd="4" destOrd="0" presId="urn:microsoft.com/office/officeart/2008/layout/VerticalCurvedList"/>
    <dgm:cxn modelId="{356C4E24-800E-3F40-839A-76F87B5E4E1F}" type="presParOf" srcId="{F5175D9E-BC15-D141-B7B1-B9BEFB66D32D}" destId="{77620135-0DDB-D847-AD52-55E4FB1AA258}" srcOrd="0" destOrd="0" presId="urn:microsoft.com/office/officeart/2008/layout/VerticalCurvedList"/>
    <dgm:cxn modelId="{FD73B05C-FE89-F845-AD4A-A10C0209EB8C}" type="presParOf" srcId="{38F7CF61-4CE9-EF44-B57A-C589C65D95E9}" destId="{E6531782-B8D3-2743-97A4-F62D22077235}" srcOrd="5" destOrd="0" presId="urn:microsoft.com/office/officeart/2008/layout/VerticalCurvedList"/>
    <dgm:cxn modelId="{F7A9BDBB-CA82-F541-88BF-19488BE98A83}" type="presParOf" srcId="{38F7CF61-4CE9-EF44-B57A-C589C65D95E9}" destId="{5B645F12-3BA5-5943-86C3-671A5A197848}" srcOrd="6" destOrd="0" presId="urn:microsoft.com/office/officeart/2008/layout/VerticalCurvedList"/>
    <dgm:cxn modelId="{05909B95-05A5-B644-AF81-D35E6B3E12FC}" type="presParOf" srcId="{5B645F12-3BA5-5943-86C3-671A5A197848}" destId="{ED7BE595-F7C8-D34E-AA0E-B03317C7DF8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D62990-4F9C-4C3A-A553-0826FFF5FD9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B46346E-C6E7-4B49-880C-3411B6CFF49C}">
      <dgm:prSet phldrT="[Text]"/>
      <dgm:spPr/>
      <dgm:t>
        <a:bodyPr/>
        <a:lstStyle/>
        <a:p>
          <a:r>
            <a:rPr lang="en-US" dirty="0" smtClean="0"/>
            <a:t>HIV Status</a:t>
          </a:r>
          <a:endParaRPr lang="en-US" dirty="0"/>
        </a:p>
      </dgm:t>
    </dgm:pt>
    <dgm:pt modelId="{AD68294B-2AE6-4374-AF1B-5E0811DADE4D}" type="parTrans" cxnId="{41D8084B-0072-4D18-9ED8-37F5773B4811}">
      <dgm:prSet/>
      <dgm:spPr/>
      <dgm:t>
        <a:bodyPr/>
        <a:lstStyle/>
        <a:p>
          <a:endParaRPr lang="en-US"/>
        </a:p>
      </dgm:t>
    </dgm:pt>
    <dgm:pt modelId="{582F0D1D-7993-48E9-A231-CCFAF194302B}" type="sibTrans" cxnId="{41D8084B-0072-4D18-9ED8-37F5773B4811}">
      <dgm:prSet/>
      <dgm:spPr/>
      <dgm:t>
        <a:bodyPr/>
        <a:lstStyle/>
        <a:p>
          <a:endParaRPr lang="en-US"/>
        </a:p>
      </dgm:t>
    </dgm:pt>
    <dgm:pt modelId="{D4ADB080-1C51-45DE-9275-B1AD772C84EB}">
      <dgm:prSet phldrT="[Text]"/>
      <dgm:spPr/>
      <dgm:t>
        <a:bodyPr/>
        <a:lstStyle/>
        <a:p>
          <a:r>
            <a:rPr lang="en-US" dirty="0" smtClean="0"/>
            <a:t>No HIV-negative Comparison Group</a:t>
          </a:r>
          <a:endParaRPr lang="en-US" dirty="0"/>
        </a:p>
      </dgm:t>
    </dgm:pt>
    <dgm:pt modelId="{FF61582B-08F2-4891-B013-09DC6C9468FA}" type="parTrans" cxnId="{E4ED3CD4-6E41-4997-B6D4-887798FBBB4D}">
      <dgm:prSet/>
      <dgm:spPr/>
      <dgm:t>
        <a:bodyPr/>
        <a:lstStyle/>
        <a:p>
          <a:endParaRPr lang="en-US"/>
        </a:p>
      </dgm:t>
    </dgm:pt>
    <dgm:pt modelId="{B2549BF6-22DC-49BC-9B3E-3D705C9788AA}" type="sibTrans" cxnId="{E4ED3CD4-6E41-4997-B6D4-887798FBBB4D}">
      <dgm:prSet/>
      <dgm:spPr/>
      <dgm:t>
        <a:bodyPr/>
        <a:lstStyle/>
        <a:p>
          <a:endParaRPr lang="en-US"/>
        </a:p>
      </dgm:t>
    </dgm:pt>
    <dgm:pt modelId="{58FACE6C-304B-4D1A-90FE-C889C15B64A7}">
      <dgm:prSet phldrT="[Text]"/>
      <dgm:spPr/>
      <dgm:t>
        <a:bodyPr/>
        <a:lstStyle/>
        <a:p>
          <a:r>
            <a:rPr lang="en-US" dirty="0" smtClean="0"/>
            <a:t>Urine Sample Availability </a:t>
          </a:r>
          <a:endParaRPr lang="en-US" dirty="0"/>
        </a:p>
      </dgm:t>
    </dgm:pt>
    <dgm:pt modelId="{47A3EDB2-102D-4B34-911C-09A55BFCBA5E}" type="parTrans" cxnId="{0AE61A7A-EF23-402B-A993-20C0540FC069}">
      <dgm:prSet/>
      <dgm:spPr/>
      <dgm:t>
        <a:bodyPr/>
        <a:lstStyle/>
        <a:p>
          <a:endParaRPr lang="en-US"/>
        </a:p>
      </dgm:t>
    </dgm:pt>
    <dgm:pt modelId="{1E9DCA84-C8DF-4DCB-9526-501B056FC5C1}" type="sibTrans" cxnId="{0AE61A7A-EF23-402B-A993-20C0540FC069}">
      <dgm:prSet/>
      <dgm:spPr/>
      <dgm:t>
        <a:bodyPr/>
        <a:lstStyle/>
        <a:p>
          <a:endParaRPr lang="en-US"/>
        </a:p>
      </dgm:t>
    </dgm:pt>
    <dgm:pt modelId="{0B0AC3E2-D4AF-40F7-8449-899A85D3DF74}">
      <dgm:prSet phldrT="[Text]"/>
      <dgm:spPr/>
      <dgm:t>
        <a:bodyPr/>
        <a:lstStyle/>
        <a:p>
          <a:r>
            <a:rPr lang="en-US" dirty="0" smtClean="0"/>
            <a:t>Not available for all participants (N=151 of 164)</a:t>
          </a:r>
          <a:endParaRPr lang="en-US" dirty="0"/>
        </a:p>
      </dgm:t>
    </dgm:pt>
    <dgm:pt modelId="{3116B550-348F-4422-96A8-66BA46B62717}" type="parTrans" cxnId="{334AE51C-8782-4968-BBB0-D1F55C802F7D}">
      <dgm:prSet/>
      <dgm:spPr/>
      <dgm:t>
        <a:bodyPr/>
        <a:lstStyle/>
        <a:p>
          <a:endParaRPr lang="en-US"/>
        </a:p>
      </dgm:t>
    </dgm:pt>
    <dgm:pt modelId="{BB743302-171D-46F8-8687-ECD06EB172C8}" type="sibTrans" cxnId="{334AE51C-8782-4968-BBB0-D1F55C802F7D}">
      <dgm:prSet/>
      <dgm:spPr/>
      <dgm:t>
        <a:bodyPr/>
        <a:lstStyle/>
        <a:p>
          <a:endParaRPr lang="en-US"/>
        </a:p>
      </dgm:t>
    </dgm:pt>
    <dgm:pt modelId="{77ED61B7-19B9-4147-BDDA-F9ED2C561605}">
      <dgm:prSet phldrT="[Text]"/>
      <dgm:spPr/>
      <dgm:t>
        <a:bodyPr/>
        <a:lstStyle/>
        <a:p>
          <a:r>
            <a:rPr lang="en-US" dirty="0" smtClean="0"/>
            <a:t>Frailty Assessments</a:t>
          </a:r>
          <a:endParaRPr lang="en-US" dirty="0"/>
        </a:p>
      </dgm:t>
    </dgm:pt>
    <dgm:pt modelId="{C61541FD-7722-4751-B4DD-E5026E963E3D}" type="parTrans" cxnId="{2C9E9DB6-8F46-489A-853A-B319BC7DF617}">
      <dgm:prSet/>
      <dgm:spPr/>
      <dgm:t>
        <a:bodyPr/>
        <a:lstStyle/>
        <a:p>
          <a:endParaRPr lang="en-US"/>
        </a:p>
      </dgm:t>
    </dgm:pt>
    <dgm:pt modelId="{D07D234B-16C0-45CB-AD73-42A5608B07C0}" type="sibTrans" cxnId="{2C9E9DB6-8F46-489A-853A-B319BC7DF617}">
      <dgm:prSet/>
      <dgm:spPr/>
      <dgm:t>
        <a:bodyPr/>
        <a:lstStyle/>
        <a:p>
          <a:endParaRPr lang="en-US"/>
        </a:p>
      </dgm:t>
    </dgm:pt>
    <dgm:pt modelId="{4E88B8C3-B4CC-4246-8703-011F24E3CEE1}">
      <dgm:prSet phldrT="[Text]"/>
      <dgm:spPr/>
      <dgm:t>
        <a:bodyPr/>
        <a:lstStyle/>
        <a:p>
          <a:r>
            <a:rPr lang="en-US" dirty="0" smtClean="0"/>
            <a:t>Some participants opted out </a:t>
          </a:r>
          <a:endParaRPr lang="en-US" dirty="0"/>
        </a:p>
      </dgm:t>
    </dgm:pt>
    <dgm:pt modelId="{9DAF8139-1251-4662-82D5-4C67A9D5544E}" type="parTrans" cxnId="{2A26AE14-6D5B-43DC-B952-1F3FA442A867}">
      <dgm:prSet/>
      <dgm:spPr/>
      <dgm:t>
        <a:bodyPr/>
        <a:lstStyle/>
        <a:p>
          <a:endParaRPr lang="en-US"/>
        </a:p>
      </dgm:t>
    </dgm:pt>
    <dgm:pt modelId="{B684D0E1-D6B4-4E56-98ED-F0B793B4A858}" type="sibTrans" cxnId="{2A26AE14-6D5B-43DC-B952-1F3FA442A867}">
      <dgm:prSet/>
      <dgm:spPr/>
      <dgm:t>
        <a:bodyPr/>
        <a:lstStyle/>
        <a:p>
          <a:endParaRPr lang="en-US"/>
        </a:p>
      </dgm:t>
    </dgm:pt>
    <dgm:pt modelId="{C89E1256-E5CE-475B-A0BF-D78735020808}" type="pres">
      <dgm:prSet presAssocID="{C4D62990-4F9C-4C3A-A553-0826FFF5FD97}" presName="Name0" presStyleCnt="0">
        <dgm:presLayoutVars>
          <dgm:dir/>
          <dgm:animLvl val="lvl"/>
          <dgm:resizeHandles val="exact"/>
        </dgm:presLayoutVars>
      </dgm:prSet>
      <dgm:spPr/>
    </dgm:pt>
    <dgm:pt modelId="{C3FF1D8D-32A0-48C0-8BEC-11E5069FE47E}" type="pres">
      <dgm:prSet presAssocID="{CB46346E-C6E7-4B49-880C-3411B6CFF49C}" presName="linNode" presStyleCnt="0"/>
      <dgm:spPr/>
    </dgm:pt>
    <dgm:pt modelId="{589A2E11-8ED6-4F9C-88B9-03A28CDE7E22}" type="pres">
      <dgm:prSet presAssocID="{CB46346E-C6E7-4B49-880C-3411B6CFF49C}" presName="parentText" presStyleLbl="node1" presStyleIdx="0" presStyleCnt="3">
        <dgm:presLayoutVars>
          <dgm:chMax val="1"/>
          <dgm:bulletEnabled val="1"/>
        </dgm:presLayoutVars>
      </dgm:prSet>
      <dgm:spPr/>
    </dgm:pt>
    <dgm:pt modelId="{A45CA72C-DFDE-470D-8002-2EC69CDE3864}" type="pres">
      <dgm:prSet presAssocID="{CB46346E-C6E7-4B49-880C-3411B6CFF49C}" presName="descendantText" presStyleLbl="alignAccFollowNode1" presStyleIdx="0" presStyleCnt="3">
        <dgm:presLayoutVars>
          <dgm:bulletEnabled val="1"/>
        </dgm:presLayoutVars>
      </dgm:prSet>
      <dgm:spPr/>
      <dgm:t>
        <a:bodyPr/>
        <a:lstStyle/>
        <a:p>
          <a:endParaRPr lang="en-US"/>
        </a:p>
      </dgm:t>
    </dgm:pt>
    <dgm:pt modelId="{799DFAF9-A8F8-490F-A5FA-E8BFAF5B3F0D}" type="pres">
      <dgm:prSet presAssocID="{582F0D1D-7993-48E9-A231-CCFAF194302B}" presName="sp" presStyleCnt="0"/>
      <dgm:spPr/>
    </dgm:pt>
    <dgm:pt modelId="{2B7675B5-4153-40F4-9372-483FE4C9D6E2}" type="pres">
      <dgm:prSet presAssocID="{58FACE6C-304B-4D1A-90FE-C889C15B64A7}" presName="linNode" presStyleCnt="0"/>
      <dgm:spPr/>
    </dgm:pt>
    <dgm:pt modelId="{F146E912-9AEF-4B2D-ADD1-0F6603683A3F}" type="pres">
      <dgm:prSet presAssocID="{58FACE6C-304B-4D1A-90FE-C889C15B64A7}" presName="parentText" presStyleLbl="node1" presStyleIdx="1" presStyleCnt="3">
        <dgm:presLayoutVars>
          <dgm:chMax val="1"/>
          <dgm:bulletEnabled val="1"/>
        </dgm:presLayoutVars>
      </dgm:prSet>
      <dgm:spPr/>
      <dgm:t>
        <a:bodyPr/>
        <a:lstStyle/>
        <a:p>
          <a:endParaRPr lang="en-US"/>
        </a:p>
      </dgm:t>
    </dgm:pt>
    <dgm:pt modelId="{56362DB4-0C90-4FA9-8C79-1A146E4C60FA}" type="pres">
      <dgm:prSet presAssocID="{58FACE6C-304B-4D1A-90FE-C889C15B64A7}" presName="descendantText" presStyleLbl="alignAccFollowNode1" presStyleIdx="1" presStyleCnt="3">
        <dgm:presLayoutVars>
          <dgm:bulletEnabled val="1"/>
        </dgm:presLayoutVars>
      </dgm:prSet>
      <dgm:spPr/>
      <dgm:t>
        <a:bodyPr/>
        <a:lstStyle/>
        <a:p>
          <a:endParaRPr lang="en-US"/>
        </a:p>
      </dgm:t>
    </dgm:pt>
    <dgm:pt modelId="{0935A57F-3D10-4CDF-B927-EA8BE9005A7C}" type="pres">
      <dgm:prSet presAssocID="{1E9DCA84-C8DF-4DCB-9526-501B056FC5C1}" presName="sp" presStyleCnt="0"/>
      <dgm:spPr/>
    </dgm:pt>
    <dgm:pt modelId="{F904CF44-05F9-4D18-859D-B588ED1BEC56}" type="pres">
      <dgm:prSet presAssocID="{77ED61B7-19B9-4147-BDDA-F9ED2C561605}" presName="linNode" presStyleCnt="0"/>
      <dgm:spPr/>
    </dgm:pt>
    <dgm:pt modelId="{964EE08E-317A-4431-9406-C6B23EA5110C}" type="pres">
      <dgm:prSet presAssocID="{77ED61B7-19B9-4147-BDDA-F9ED2C561605}" presName="parentText" presStyleLbl="node1" presStyleIdx="2" presStyleCnt="3">
        <dgm:presLayoutVars>
          <dgm:chMax val="1"/>
          <dgm:bulletEnabled val="1"/>
        </dgm:presLayoutVars>
      </dgm:prSet>
      <dgm:spPr/>
    </dgm:pt>
    <dgm:pt modelId="{EE8C0252-F28A-4CE8-A500-C08261A38BB4}" type="pres">
      <dgm:prSet presAssocID="{77ED61B7-19B9-4147-BDDA-F9ED2C561605}" presName="descendantText" presStyleLbl="alignAccFollowNode1" presStyleIdx="2" presStyleCnt="3">
        <dgm:presLayoutVars>
          <dgm:bulletEnabled val="1"/>
        </dgm:presLayoutVars>
      </dgm:prSet>
      <dgm:spPr/>
      <dgm:t>
        <a:bodyPr/>
        <a:lstStyle/>
        <a:p>
          <a:endParaRPr lang="en-US"/>
        </a:p>
      </dgm:t>
    </dgm:pt>
  </dgm:ptLst>
  <dgm:cxnLst>
    <dgm:cxn modelId="{2A26AE14-6D5B-43DC-B952-1F3FA442A867}" srcId="{77ED61B7-19B9-4147-BDDA-F9ED2C561605}" destId="{4E88B8C3-B4CC-4246-8703-011F24E3CEE1}" srcOrd="0" destOrd="0" parTransId="{9DAF8139-1251-4662-82D5-4C67A9D5544E}" sibTransId="{B684D0E1-D6B4-4E56-98ED-F0B793B4A858}"/>
    <dgm:cxn modelId="{0AE61A7A-EF23-402B-A993-20C0540FC069}" srcId="{C4D62990-4F9C-4C3A-A553-0826FFF5FD97}" destId="{58FACE6C-304B-4D1A-90FE-C889C15B64A7}" srcOrd="1" destOrd="0" parTransId="{47A3EDB2-102D-4B34-911C-09A55BFCBA5E}" sibTransId="{1E9DCA84-C8DF-4DCB-9526-501B056FC5C1}"/>
    <dgm:cxn modelId="{431A833C-4DFD-454E-8E88-C7E741B9EB41}" type="presOf" srcId="{58FACE6C-304B-4D1A-90FE-C889C15B64A7}" destId="{F146E912-9AEF-4B2D-ADD1-0F6603683A3F}" srcOrd="0" destOrd="0" presId="urn:microsoft.com/office/officeart/2005/8/layout/vList5"/>
    <dgm:cxn modelId="{41D8084B-0072-4D18-9ED8-37F5773B4811}" srcId="{C4D62990-4F9C-4C3A-A553-0826FFF5FD97}" destId="{CB46346E-C6E7-4B49-880C-3411B6CFF49C}" srcOrd="0" destOrd="0" parTransId="{AD68294B-2AE6-4374-AF1B-5E0811DADE4D}" sibTransId="{582F0D1D-7993-48E9-A231-CCFAF194302B}"/>
    <dgm:cxn modelId="{334AE51C-8782-4968-BBB0-D1F55C802F7D}" srcId="{58FACE6C-304B-4D1A-90FE-C889C15B64A7}" destId="{0B0AC3E2-D4AF-40F7-8449-899A85D3DF74}" srcOrd="0" destOrd="0" parTransId="{3116B550-348F-4422-96A8-66BA46B62717}" sibTransId="{BB743302-171D-46F8-8687-ECD06EB172C8}"/>
    <dgm:cxn modelId="{E1125CFC-6DA7-4029-AC35-383E0325B350}" type="presOf" srcId="{C4D62990-4F9C-4C3A-A553-0826FFF5FD97}" destId="{C89E1256-E5CE-475B-A0BF-D78735020808}" srcOrd="0" destOrd="0" presId="urn:microsoft.com/office/officeart/2005/8/layout/vList5"/>
    <dgm:cxn modelId="{7EDBBB08-FB5C-42FE-A494-B6088CD20A4A}" type="presOf" srcId="{77ED61B7-19B9-4147-BDDA-F9ED2C561605}" destId="{964EE08E-317A-4431-9406-C6B23EA5110C}" srcOrd="0" destOrd="0" presId="urn:microsoft.com/office/officeart/2005/8/layout/vList5"/>
    <dgm:cxn modelId="{2C9E9DB6-8F46-489A-853A-B319BC7DF617}" srcId="{C4D62990-4F9C-4C3A-A553-0826FFF5FD97}" destId="{77ED61B7-19B9-4147-BDDA-F9ED2C561605}" srcOrd="2" destOrd="0" parTransId="{C61541FD-7722-4751-B4DD-E5026E963E3D}" sibTransId="{D07D234B-16C0-45CB-AD73-42A5608B07C0}"/>
    <dgm:cxn modelId="{E4ED3CD4-6E41-4997-B6D4-887798FBBB4D}" srcId="{CB46346E-C6E7-4B49-880C-3411B6CFF49C}" destId="{D4ADB080-1C51-45DE-9275-B1AD772C84EB}" srcOrd="0" destOrd="0" parTransId="{FF61582B-08F2-4891-B013-09DC6C9468FA}" sibTransId="{B2549BF6-22DC-49BC-9B3E-3D705C9788AA}"/>
    <dgm:cxn modelId="{2CE22F5E-4176-4030-9A84-6916C1638C65}" type="presOf" srcId="{4E88B8C3-B4CC-4246-8703-011F24E3CEE1}" destId="{EE8C0252-F28A-4CE8-A500-C08261A38BB4}" srcOrd="0" destOrd="0" presId="urn:microsoft.com/office/officeart/2005/8/layout/vList5"/>
    <dgm:cxn modelId="{8C8AE6CF-43B7-4EFF-BC9B-C29163C2B6C0}" type="presOf" srcId="{CB46346E-C6E7-4B49-880C-3411B6CFF49C}" destId="{589A2E11-8ED6-4F9C-88B9-03A28CDE7E22}" srcOrd="0" destOrd="0" presId="urn:microsoft.com/office/officeart/2005/8/layout/vList5"/>
    <dgm:cxn modelId="{2327D87A-F125-40A2-BA10-1D5CC8A5D397}" type="presOf" srcId="{0B0AC3E2-D4AF-40F7-8449-899A85D3DF74}" destId="{56362DB4-0C90-4FA9-8C79-1A146E4C60FA}" srcOrd="0" destOrd="0" presId="urn:microsoft.com/office/officeart/2005/8/layout/vList5"/>
    <dgm:cxn modelId="{0503C371-D6CD-46D8-A526-DBA922202DFA}" type="presOf" srcId="{D4ADB080-1C51-45DE-9275-B1AD772C84EB}" destId="{A45CA72C-DFDE-470D-8002-2EC69CDE3864}" srcOrd="0" destOrd="0" presId="urn:microsoft.com/office/officeart/2005/8/layout/vList5"/>
    <dgm:cxn modelId="{0A705461-5F1C-42C9-BFDC-9164AE41F7A3}" type="presParOf" srcId="{C89E1256-E5CE-475B-A0BF-D78735020808}" destId="{C3FF1D8D-32A0-48C0-8BEC-11E5069FE47E}" srcOrd="0" destOrd="0" presId="urn:microsoft.com/office/officeart/2005/8/layout/vList5"/>
    <dgm:cxn modelId="{2D12C224-C82C-42AE-A1E0-4ED2EBA16BD6}" type="presParOf" srcId="{C3FF1D8D-32A0-48C0-8BEC-11E5069FE47E}" destId="{589A2E11-8ED6-4F9C-88B9-03A28CDE7E22}" srcOrd="0" destOrd="0" presId="urn:microsoft.com/office/officeart/2005/8/layout/vList5"/>
    <dgm:cxn modelId="{52F85318-32B4-4F28-90C6-829095F4E59E}" type="presParOf" srcId="{C3FF1D8D-32A0-48C0-8BEC-11E5069FE47E}" destId="{A45CA72C-DFDE-470D-8002-2EC69CDE3864}" srcOrd="1" destOrd="0" presId="urn:microsoft.com/office/officeart/2005/8/layout/vList5"/>
    <dgm:cxn modelId="{6BBE9D54-26AE-48B9-BDC0-C6DAE8CAF0AD}" type="presParOf" srcId="{C89E1256-E5CE-475B-A0BF-D78735020808}" destId="{799DFAF9-A8F8-490F-A5FA-E8BFAF5B3F0D}" srcOrd="1" destOrd="0" presId="urn:microsoft.com/office/officeart/2005/8/layout/vList5"/>
    <dgm:cxn modelId="{2A0F1215-9A02-4F1B-AA3F-BAB4CA2EBE9A}" type="presParOf" srcId="{C89E1256-E5CE-475B-A0BF-D78735020808}" destId="{2B7675B5-4153-40F4-9372-483FE4C9D6E2}" srcOrd="2" destOrd="0" presId="urn:microsoft.com/office/officeart/2005/8/layout/vList5"/>
    <dgm:cxn modelId="{C945021A-4768-4EF8-88BE-AC2A18F746C3}" type="presParOf" srcId="{2B7675B5-4153-40F4-9372-483FE4C9D6E2}" destId="{F146E912-9AEF-4B2D-ADD1-0F6603683A3F}" srcOrd="0" destOrd="0" presId="urn:microsoft.com/office/officeart/2005/8/layout/vList5"/>
    <dgm:cxn modelId="{1FBD648D-D2CA-4155-AC57-AE42002F9A6B}" type="presParOf" srcId="{2B7675B5-4153-40F4-9372-483FE4C9D6E2}" destId="{56362DB4-0C90-4FA9-8C79-1A146E4C60FA}" srcOrd="1" destOrd="0" presId="urn:microsoft.com/office/officeart/2005/8/layout/vList5"/>
    <dgm:cxn modelId="{1F60FF54-B4CC-4787-9C49-DD2ED819A72D}" type="presParOf" srcId="{C89E1256-E5CE-475B-A0BF-D78735020808}" destId="{0935A57F-3D10-4CDF-B927-EA8BE9005A7C}" srcOrd="3" destOrd="0" presId="urn:microsoft.com/office/officeart/2005/8/layout/vList5"/>
    <dgm:cxn modelId="{E7EFEAEF-51D2-465A-AAEE-D951319BF999}" type="presParOf" srcId="{C89E1256-E5CE-475B-A0BF-D78735020808}" destId="{F904CF44-05F9-4D18-859D-B588ED1BEC56}" srcOrd="4" destOrd="0" presId="urn:microsoft.com/office/officeart/2005/8/layout/vList5"/>
    <dgm:cxn modelId="{30BFC2D4-E195-42B1-B9BE-E5B2F7B0C0A5}" type="presParOf" srcId="{F904CF44-05F9-4D18-859D-B588ED1BEC56}" destId="{964EE08E-317A-4431-9406-C6B23EA5110C}" srcOrd="0" destOrd="0" presId="urn:microsoft.com/office/officeart/2005/8/layout/vList5"/>
    <dgm:cxn modelId="{D90805E5-A9DE-4C59-960E-E75E72F5CC05}" type="presParOf" srcId="{F904CF44-05F9-4D18-859D-B588ED1BEC56}" destId="{EE8C0252-F28A-4CE8-A500-C08261A38BB4}"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00870A-656F-4D27-A054-16F1DA73DC86}" type="doc">
      <dgm:prSet loTypeId="urn:microsoft.com/office/officeart/2005/8/layout/radial5" loCatId="relationship" qsTypeId="urn:microsoft.com/office/officeart/2005/8/quickstyle/simple1" qsCatId="simple" csTypeId="urn:microsoft.com/office/officeart/2005/8/colors/accent1_3" csCatId="accent1" phldr="1"/>
      <dgm:spPr/>
      <dgm:t>
        <a:bodyPr/>
        <a:lstStyle/>
        <a:p>
          <a:endParaRPr lang="en-US"/>
        </a:p>
      </dgm:t>
    </dgm:pt>
    <dgm:pt modelId="{9DE5DB35-F7BE-4EF9-A7CD-7542DDD28569}">
      <dgm:prSet phldrT="[Text]"/>
      <dgm:spPr/>
      <dgm:t>
        <a:bodyPr/>
        <a:lstStyle/>
        <a:p>
          <a:r>
            <a:rPr lang="en-US" b="1" dirty="0" smtClean="0"/>
            <a:t>Cell- Free Urine mtDNA</a:t>
          </a:r>
          <a:endParaRPr lang="en-US" b="1" dirty="0"/>
        </a:p>
      </dgm:t>
    </dgm:pt>
    <dgm:pt modelId="{C3AFF87B-EE35-4556-AF03-B0A550FDAADE}" type="parTrans" cxnId="{F5EC943A-3D43-493D-928B-E6ED289A82C0}">
      <dgm:prSet/>
      <dgm:spPr/>
      <dgm:t>
        <a:bodyPr/>
        <a:lstStyle/>
        <a:p>
          <a:endParaRPr lang="en-US" b="1"/>
        </a:p>
      </dgm:t>
    </dgm:pt>
    <dgm:pt modelId="{CB890916-D87B-4000-8B95-1F0915ED1FEE}" type="sibTrans" cxnId="{F5EC943A-3D43-493D-928B-E6ED289A82C0}">
      <dgm:prSet/>
      <dgm:spPr/>
      <dgm:t>
        <a:bodyPr/>
        <a:lstStyle/>
        <a:p>
          <a:endParaRPr lang="en-US" b="1"/>
        </a:p>
      </dgm:t>
    </dgm:pt>
    <dgm:pt modelId="{0EA347A4-685F-4117-ABDB-5CFF6A620C5F}">
      <dgm:prSet phldrT="[Text]"/>
      <dgm:spPr/>
      <dgm:t>
        <a:bodyPr/>
        <a:lstStyle/>
        <a:p>
          <a:r>
            <a:rPr lang="en-US" b="1" dirty="0" smtClean="0"/>
            <a:t>Albuminuria </a:t>
          </a:r>
        </a:p>
        <a:p>
          <a:r>
            <a:rPr lang="en-US" b="1" dirty="0" smtClean="0"/>
            <a:t>Age</a:t>
          </a:r>
          <a:endParaRPr lang="en-US" b="1" dirty="0"/>
        </a:p>
      </dgm:t>
    </dgm:pt>
    <dgm:pt modelId="{DA3399D2-E75B-45BA-83B1-B80B87521693}" type="parTrans" cxnId="{8DFCDFD3-BB25-4799-A1C4-18AD08B42902}">
      <dgm:prSet/>
      <dgm:spPr/>
      <dgm:t>
        <a:bodyPr/>
        <a:lstStyle/>
        <a:p>
          <a:endParaRPr lang="en-US" b="1"/>
        </a:p>
      </dgm:t>
    </dgm:pt>
    <dgm:pt modelId="{5B4B09E7-3AF7-408A-9354-2B9C45042408}" type="sibTrans" cxnId="{8DFCDFD3-BB25-4799-A1C4-18AD08B42902}">
      <dgm:prSet/>
      <dgm:spPr/>
      <dgm:t>
        <a:bodyPr/>
        <a:lstStyle/>
        <a:p>
          <a:endParaRPr lang="en-US" b="1"/>
        </a:p>
      </dgm:t>
    </dgm:pt>
    <dgm:pt modelId="{0CF0B546-6E6B-448A-A3C2-B521E1844B23}">
      <dgm:prSet phldrT="[Text]"/>
      <dgm:spPr/>
      <dgm:t>
        <a:bodyPr/>
        <a:lstStyle/>
        <a:p>
          <a:r>
            <a:rPr lang="en-US" b="1" dirty="0" smtClean="0"/>
            <a:t>&gt;10 </a:t>
          </a:r>
          <a:r>
            <a:rPr lang="en-US" b="1" dirty="0" err="1" smtClean="0"/>
            <a:t>lb</a:t>
          </a:r>
          <a:r>
            <a:rPr lang="en-US" b="1" dirty="0" smtClean="0"/>
            <a:t> Unintentional Weight loss</a:t>
          </a:r>
          <a:endParaRPr lang="en-US" b="1" dirty="0"/>
        </a:p>
      </dgm:t>
    </dgm:pt>
    <dgm:pt modelId="{9C6DB894-91E4-47C1-A282-BB6684167C48}" type="parTrans" cxnId="{4F08D517-27B7-45E2-BDF3-B5FA2F3D4D77}">
      <dgm:prSet/>
      <dgm:spPr/>
      <dgm:t>
        <a:bodyPr/>
        <a:lstStyle/>
        <a:p>
          <a:endParaRPr lang="en-US" b="1"/>
        </a:p>
      </dgm:t>
    </dgm:pt>
    <dgm:pt modelId="{A1B421D3-2800-4EC4-858A-F1729A500397}" type="sibTrans" cxnId="{4F08D517-27B7-45E2-BDF3-B5FA2F3D4D77}">
      <dgm:prSet/>
      <dgm:spPr/>
      <dgm:t>
        <a:bodyPr/>
        <a:lstStyle/>
        <a:p>
          <a:endParaRPr lang="en-US" b="1"/>
        </a:p>
      </dgm:t>
    </dgm:pt>
    <dgm:pt modelId="{937AEF54-6381-46C6-B2B2-C23DFC0B2321}">
      <dgm:prSet phldrT="[Text]"/>
      <dgm:spPr/>
      <dgm:t>
        <a:bodyPr/>
        <a:lstStyle/>
        <a:p>
          <a:r>
            <a:rPr lang="en-US" b="1" dirty="0" smtClean="0"/>
            <a:t>Lower Skeletal Muscle, Fat Indices</a:t>
          </a:r>
          <a:endParaRPr lang="en-US" b="1" dirty="0"/>
        </a:p>
      </dgm:t>
    </dgm:pt>
    <dgm:pt modelId="{B9032D70-7AD0-404E-BB0E-A8217EE14058}" type="parTrans" cxnId="{459A3EA7-0A22-4357-A029-7EAB818F3BA7}">
      <dgm:prSet/>
      <dgm:spPr/>
      <dgm:t>
        <a:bodyPr/>
        <a:lstStyle/>
        <a:p>
          <a:endParaRPr lang="en-US" b="1"/>
        </a:p>
      </dgm:t>
    </dgm:pt>
    <dgm:pt modelId="{F5FD529A-77F3-4538-87E4-DEB8B22C5AFE}" type="sibTrans" cxnId="{459A3EA7-0A22-4357-A029-7EAB818F3BA7}">
      <dgm:prSet/>
      <dgm:spPr/>
      <dgm:t>
        <a:bodyPr/>
        <a:lstStyle/>
        <a:p>
          <a:endParaRPr lang="en-US" b="1"/>
        </a:p>
      </dgm:t>
    </dgm:pt>
    <dgm:pt modelId="{9598A6DE-A649-47C5-A2F4-25B802E2FFDC}">
      <dgm:prSet phldrT="[Text]"/>
      <dgm:spPr/>
      <dgm:t>
        <a:bodyPr/>
        <a:lstStyle/>
        <a:p>
          <a:r>
            <a:rPr lang="en-US" b="1" dirty="0" smtClean="0"/>
            <a:t>NOT related to: </a:t>
          </a:r>
        </a:p>
        <a:p>
          <a:r>
            <a:rPr lang="en-US" b="1" dirty="0" smtClean="0"/>
            <a:t>-Falls</a:t>
          </a:r>
          <a:br>
            <a:rPr lang="en-US" b="1" dirty="0" smtClean="0"/>
          </a:br>
          <a:r>
            <a:rPr lang="en-US" b="1" dirty="0" smtClean="0"/>
            <a:t>- Sex</a:t>
          </a:r>
          <a:br>
            <a:rPr lang="en-US" b="1" dirty="0" smtClean="0"/>
          </a:br>
          <a:r>
            <a:rPr lang="en-US" b="1" dirty="0" smtClean="0"/>
            <a:t>- Diabetes</a:t>
          </a:r>
          <a:br>
            <a:rPr lang="en-US" b="1" dirty="0" smtClean="0"/>
          </a:br>
          <a:r>
            <a:rPr lang="en-US" b="1" dirty="0" smtClean="0"/>
            <a:t>-</a:t>
          </a:r>
          <a:r>
            <a:rPr lang="en-US" b="1" dirty="0" err="1" smtClean="0"/>
            <a:t>ACEi</a:t>
          </a:r>
          <a:r>
            <a:rPr lang="en-US" b="1" dirty="0" smtClean="0"/>
            <a:t>/ARB Rx</a:t>
          </a:r>
        </a:p>
      </dgm:t>
    </dgm:pt>
    <dgm:pt modelId="{F67E0C63-AB35-4188-98E9-838A2F6C1054}" type="parTrans" cxnId="{4EC7EC9D-BDCF-446D-BAE4-D37151AED9C7}">
      <dgm:prSet/>
      <dgm:spPr/>
      <dgm:t>
        <a:bodyPr/>
        <a:lstStyle/>
        <a:p>
          <a:endParaRPr lang="en-US" b="1"/>
        </a:p>
      </dgm:t>
    </dgm:pt>
    <dgm:pt modelId="{14BD8E25-3F86-4EBE-A72C-D9FB05C1E95C}" type="sibTrans" cxnId="{4EC7EC9D-BDCF-446D-BAE4-D37151AED9C7}">
      <dgm:prSet/>
      <dgm:spPr/>
      <dgm:t>
        <a:bodyPr/>
        <a:lstStyle/>
        <a:p>
          <a:endParaRPr lang="en-US" b="1"/>
        </a:p>
      </dgm:t>
    </dgm:pt>
    <dgm:pt modelId="{201DB233-8DED-46D0-B00F-D75769DF8AA7}" type="pres">
      <dgm:prSet presAssocID="{F700870A-656F-4D27-A054-16F1DA73DC86}" presName="Name0" presStyleCnt="0">
        <dgm:presLayoutVars>
          <dgm:chMax val="1"/>
          <dgm:dir/>
          <dgm:animLvl val="ctr"/>
          <dgm:resizeHandles val="exact"/>
        </dgm:presLayoutVars>
      </dgm:prSet>
      <dgm:spPr/>
    </dgm:pt>
    <dgm:pt modelId="{4326EFD2-8B23-48C4-9B95-9ACCF53B18F5}" type="pres">
      <dgm:prSet presAssocID="{9DE5DB35-F7BE-4EF9-A7CD-7542DDD28569}" presName="centerShape" presStyleLbl="node0" presStyleIdx="0" presStyleCnt="1"/>
      <dgm:spPr/>
      <dgm:t>
        <a:bodyPr/>
        <a:lstStyle/>
        <a:p>
          <a:endParaRPr lang="en-US"/>
        </a:p>
      </dgm:t>
    </dgm:pt>
    <dgm:pt modelId="{79DEB388-8A2D-4489-8F10-75855B33A15F}" type="pres">
      <dgm:prSet presAssocID="{DA3399D2-E75B-45BA-83B1-B80B87521693}" presName="parTrans" presStyleLbl="sibTrans2D1" presStyleIdx="0" presStyleCnt="4"/>
      <dgm:spPr/>
    </dgm:pt>
    <dgm:pt modelId="{D1CF9FAA-4113-484F-B7C5-4D94810D6058}" type="pres">
      <dgm:prSet presAssocID="{DA3399D2-E75B-45BA-83B1-B80B87521693}" presName="connectorText" presStyleLbl="sibTrans2D1" presStyleIdx="0" presStyleCnt="4"/>
      <dgm:spPr/>
    </dgm:pt>
    <dgm:pt modelId="{7076643E-6DF9-4421-8962-588574E71F7B}" type="pres">
      <dgm:prSet presAssocID="{0EA347A4-685F-4117-ABDB-5CFF6A620C5F}" presName="node" presStyleLbl="node1" presStyleIdx="0" presStyleCnt="4">
        <dgm:presLayoutVars>
          <dgm:bulletEnabled val="1"/>
        </dgm:presLayoutVars>
      </dgm:prSet>
      <dgm:spPr/>
    </dgm:pt>
    <dgm:pt modelId="{C13695BB-6545-4707-9AC3-0F397ED5F517}" type="pres">
      <dgm:prSet presAssocID="{9C6DB894-91E4-47C1-A282-BB6684167C48}" presName="parTrans" presStyleLbl="sibTrans2D1" presStyleIdx="1" presStyleCnt="4"/>
      <dgm:spPr/>
    </dgm:pt>
    <dgm:pt modelId="{7E72D789-2503-415F-9C3B-3BCF0C7EC16A}" type="pres">
      <dgm:prSet presAssocID="{9C6DB894-91E4-47C1-A282-BB6684167C48}" presName="connectorText" presStyleLbl="sibTrans2D1" presStyleIdx="1" presStyleCnt="4"/>
      <dgm:spPr/>
    </dgm:pt>
    <dgm:pt modelId="{A4CB750D-F76B-4C09-B354-C2D635276397}" type="pres">
      <dgm:prSet presAssocID="{0CF0B546-6E6B-448A-A3C2-B521E1844B23}" presName="node" presStyleLbl="node1" presStyleIdx="1" presStyleCnt="4">
        <dgm:presLayoutVars>
          <dgm:bulletEnabled val="1"/>
        </dgm:presLayoutVars>
      </dgm:prSet>
      <dgm:spPr/>
    </dgm:pt>
    <dgm:pt modelId="{C96D93C9-E035-4239-BDAE-BEB5290B37A5}" type="pres">
      <dgm:prSet presAssocID="{B9032D70-7AD0-404E-BB0E-A8217EE14058}" presName="parTrans" presStyleLbl="sibTrans2D1" presStyleIdx="2" presStyleCnt="4"/>
      <dgm:spPr/>
    </dgm:pt>
    <dgm:pt modelId="{79C6564F-D84D-4218-8790-23FDC0E93A96}" type="pres">
      <dgm:prSet presAssocID="{B9032D70-7AD0-404E-BB0E-A8217EE14058}" presName="connectorText" presStyleLbl="sibTrans2D1" presStyleIdx="2" presStyleCnt="4"/>
      <dgm:spPr/>
    </dgm:pt>
    <dgm:pt modelId="{C96FA4F6-7DEB-4385-B3F7-AB8422BBD02A}" type="pres">
      <dgm:prSet presAssocID="{937AEF54-6381-46C6-B2B2-C23DFC0B2321}" presName="node" presStyleLbl="node1" presStyleIdx="2" presStyleCnt="4">
        <dgm:presLayoutVars>
          <dgm:bulletEnabled val="1"/>
        </dgm:presLayoutVars>
      </dgm:prSet>
      <dgm:spPr/>
      <dgm:t>
        <a:bodyPr/>
        <a:lstStyle/>
        <a:p>
          <a:endParaRPr lang="en-US"/>
        </a:p>
      </dgm:t>
    </dgm:pt>
    <dgm:pt modelId="{CD14FFDE-10B3-4260-AB2F-FE030BAFE41B}" type="pres">
      <dgm:prSet presAssocID="{F67E0C63-AB35-4188-98E9-838A2F6C1054}" presName="parTrans" presStyleLbl="sibTrans2D1" presStyleIdx="3" presStyleCnt="4"/>
      <dgm:spPr/>
    </dgm:pt>
    <dgm:pt modelId="{E6CBF07C-2A8B-46B4-840A-C85DC37D57C6}" type="pres">
      <dgm:prSet presAssocID="{F67E0C63-AB35-4188-98E9-838A2F6C1054}" presName="connectorText" presStyleLbl="sibTrans2D1" presStyleIdx="3" presStyleCnt="4"/>
      <dgm:spPr/>
    </dgm:pt>
    <dgm:pt modelId="{2104B5DC-F572-4E82-9B58-F504A9B10F22}" type="pres">
      <dgm:prSet presAssocID="{9598A6DE-A649-47C5-A2F4-25B802E2FFDC}" presName="node" presStyleLbl="node1" presStyleIdx="3" presStyleCnt="4">
        <dgm:presLayoutVars>
          <dgm:bulletEnabled val="1"/>
        </dgm:presLayoutVars>
      </dgm:prSet>
      <dgm:spPr/>
      <dgm:t>
        <a:bodyPr/>
        <a:lstStyle/>
        <a:p>
          <a:endParaRPr lang="en-US"/>
        </a:p>
      </dgm:t>
    </dgm:pt>
  </dgm:ptLst>
  <dgm:cxnLst>
    <dgm:cxn modelId="{E1534511-F825-4D24-9C33-8BEB419252FC}" type="presOf" srcId="{9C6DB894-91E4-47C1-A282-BB6684167C48}" destId="{7E72D789-2503-415F-9C3B-3BCF0C7EC16A}" srcOrd="1" destOrd="0" presId="urn:microsoft.com/office/officeart/2005/8/layout/radial5"/>
    <dgm:cxn modelId="{E169F91F-9756-438E-83BF-D5722854843A}" type="presOf" srcId="{937AEF54-6381-46C6-B2B2-C23DFC0B2321}" destId="{C96FA4F6-7DEB-4385-B3F7-AB8422BBD02A}" srcOrd="0" destOrd="0" presId="urn:microsoft.com/office/officeart/2005/8/layout/radial5"/>
    <dgm:cxn modelId="{B894BDE5-8CF6-4B3F-8C13-458D97B5CD29}" type="presOf" srcId="{9598A6DE-A649-47C5-A2F4-25B802E2FFDC}" destId="{2104B5DC-F572-4E82-9B58-F504A9B10F22}" srcOrd="0" destOrd="0" presId="urn:microsoft.com/office/officeart/2005/8/layout/radial5"/>
    <dgm:cxn modelId="{7BD0375E-D3C5-479D-B467-83156A038959}" type="presOf" srcId="{DA3399D2-E75B-45BA-83B1-B80B87521693}" destId="{D1CF9FAA-4113-484F-B7C5-4D94810D6058}" srcOrd="1" destOrd="0" presId="urn:microsoft.com/office/officeart/2005/8/layout/radial5"/>
    <dgm:cxn modelId="{09966BA7-D5CF-4948-98BA-A42A74D74549}" type="presOf" srcId="{0EA347A4-685F-4117-ABDB-5CFF6A620C5F}" destId="{7076643E-6DF9-4421-8962-588574E71F7B}" srcOrd="0" destOrd="0" presId="urn:microsoft.com/office/officeart/2005/8/layout/radial5"/>
    <dgm:cxn modelId="{36ACED8C-49D5-4749-A739-01CDA5B4088A}" type="presOf" srcId="{B9032D70-7AD0-404E-BB0E-A8217EE14058}" destId="{C96D93C9-E035-4239-BDAE-BEB5290B37A5}" srcOrd="0" destOrd="0" presId="urn:microsoft.com/office/officeart/2005/8/layout/radial5"/>
    <dgm:cxn modelId="{B9B8212F-B371-41ED-989D-587ED4B55DDF}" type="presOf" srcId="{DA3399D2-E75B-45BA-83B1-B80B87521693}" destId="{79DEB388-8A2D-4489-8F10-75855B33A15F}" srcOrd="0" destOrd="0" presId="urn:microsoft.com/office/officeart/2005/8/layout/radial5"/>
    <dgm:cxn modelId="{A1B7A902-17EB-4710-A964-14C58EDAF772}" type="presOf" srcId="{9C6DB894-91E4-47C1-A282-BB6684167C48}" destId="{C13695BB-6545-4707-9AC3-0F397ED5F517}" srcOrd="0" destOrd="0" presId="urn:microsoft.com/office/officeart/2005/8/layout/radial5"/>
    <dgm:cxn modelId="{836EE5E2-2170-431D-8797-D2853B6A10EC}" type="presOf" srcId="{F67E0C63-AB35-4188-98E9-838A2F6C1054}" destId="{E6CBF07C-2A8B-46B4-840A-C85DC37D57C6}" srcOrd="1" destOrd="0" presId="urn:microsoft.com/office/officeart/2005/8/layout/radial5"/>
    <dgm:cxn modelId="{459A3EA7-0A22-4357-A029-7EAB818F3BA7}" srcId="{9DE5DB35-F7BE-4EF9-A7CD-7542DDD28569}" destId="{937AEF54-6381-46C6-B2B2-C23DFC0B2321}" srcOrd="2" destOrd="0" parTransId="{B9032D70-7AD0-404E-BB0E-A8217EE14058}" sibTransId="{F5FD529A-77F3-4538-87E4-DEB8B22C5AFE}"/>
    <dgm:cxn modelId="{74A425C8-C47D-4F0F-8D0B-740F9E91E9FA}" type="presOf" srcId="{F67E0C63-AB35-4188-98E9-838A2F6C1054}" destId="{CD14FFDE-10B3-4260-AB2F-FE030BAFE41B}" srcOrd="0" destOrd="0" presId="urn:microsoft.com/office/officeart/2005/8/layout/radial5"/>
    <dgm:cxn modelId="{4EC7EC9D-BDCF-446D-BAE4-D37151AED9C7}" srcId="{9DE5DB35-F7BE-4EF9-A7CD-7542DDD28569}" destId="{9598A6DE-A649-47C5-A2F4-25B802E2FFDC}" srcOrd="3" destOrd="0" parTransId="{F67E0C63-AB35-4188-98E9-838A2F6C1054}" sibTransId="{14BD8E25-3F86-4EBE-A72C-D9FB05C1E95C}"/>
    <dgm:cxn modelId="{4F08D517-27B7-45E2-BDF3-B5FA2F3D4D77}" srcId="{9DE5DB35-F7BE-4EF9-A7CD-7542DDD28569}" destId="{0CF0B546-6E6B-448A-A3C2-B521E1844B23}" srcOrd="1" destOrd="0" parTransId="{9C6DB894-91E4-47C1-A282-BB6684167C48}" sibTransId="{A1B421D3-2800-4EC4-858A-F1729A500397}"/>
    <dgm:cxn modelId="{8DFCDFD3-BB25-4799-A1C4-18AD08B42902}" srcId="{9DE5DB35-F7BE-4EF9-A7CD-7542DDD28569}" destId="{0EA347A4-685F-4117-ABDB-5CFF6A620C5F}" srcOrd="0" destOrd="0" parTransId="{DA3399D2-E75B-45BA-83B1-B80B87521693}" sibTransId="{5B4B09E7-3AF7-408A-9354-2B9C45042408}"/>
    <dgm:cxn modelId="{FC24CB76-4A87-47C8-98F2-BD358D48FB12}" type="presOf" srcId="{F700870A-656F-4D27-A054-16F1DA73DC86}" destId="{201DB233-8DED-46D0-B00F-D75769DF8AA7}" srcOrd="0" destOrd="0" presId="urn:microsoft.com/office/officeart/2005/8/layout/radial5"/>
    <dgm:cxn modelId="{2BDCE8B2-5F43-48B3-9B31-E0BDC90D1457}" type="presOf" srcId="{B9032D70-7AD0-404E-BB0E-A8217EE14058}" destId="{79C6564F-D84D-4218-8790-23FDC0E93A96}" srcOrd="1" destOrd="0" presId="urn:microsoft.com/office/officeart/2005/8/layout/radial5"/>
    <dgm:cxn modelId="{F5EC943A-3D43-493D-928B-E6ED289A82C0}" srcId="{F700870A-656F-4D27-A054-16F1DA73DC86}" destId="{9DE5DB35-F7BE-4EF9-A7CD-7542DDD28569}" srcOrd="0" destOrd="0" parTransId="{C3AFF87B-EE35-4556-AF03-B0A550FDAADE}" sibTransId="{CB890916-D87B-4000-8B95-1F0915ED1FEE}"/>
    <dgm:cxn modelId="{34316955-A7F0-42DC-B492-489FAED9D65D}" type="presOf" srcId="{0CF0B546-6E6B-448A-A3C2-B521E1844B23}" destId="{A4CB750D-F76B-4C09-B354-C2D635276397}" srcOrd="0" destOrd="0" presId="urn:microsoft.com/office/officeart/2005/8/layout/radial5"/>
    <dgm:cxn modelId="{E8C09A13-FA31-4D7D-AE0A-4796A09BBCA9}" type="presOf" srcId="{9DE5DB35-F7BE-4EF9-A7CD-7542DDD28569}" destId="{4326EFD2-8B23-48C4-9B95-9ACCF53B18F5}" srcOrd="0" destOrd="0" presId="urn:microsoft.com/office/officeart/2005/8/layout/radial5"/>
    <dgm:cxn modelId="{06E8834D-0015-44AA-94B0-C4CFCDAA1820}" type="presParOf" srcId="{201DB233-8DED-46D0-B00F-D75769DF8AA7}" destId="{4326EFD2-8B23-48C4-9B95-9ACCF53B18F5}" srcOrd="0" destOrd="0" presId="urn:microsoft.com/office/officeart/2005/8/layout/radial5"/>
    <dgm:cxn modelId="{B44E3C6D-BE4B-41D5-85C1-7931C6CCBD77}" type="presParOf" srcId="{201DB233-8DED-46D0-B00F-D75769DF8AA7}" destId="{79DEB388-8A2D-4489-8F10-75855B33A15F}" srcOrd="1" destOrd="0" presId="urn:microsoft.com/office/officeart/2005/8/layout/radial5"/>
    <dgm:cxn modelId="{7DE46CAF-A06C-4D9C-8FF4-BB936DC7181F}" type="presParOf" srcId="{79DEB388-8A2D-4489-8F10-75855B33A15F}" destId="{D1CF9FAA-4113-484F-B7C5-4D94810D6058}" srcOrd="0" destOrd="0" presId="urn:microsoft.com/office/officeart/2005/8/layout/radial5"/>
    <dgm:cxn modelId="{72DB7FEB-D2EF-4B3D-B4E9-27A9D7AF073B}" type="presParOf" srcId="{201DB233-8DED-46D0-B00F-D75769DF8AA7}" destId="{7076643E-6DF9-4421-8962-588574E71F7B}" srcOrd="2" destOrd="0" presId="urn:microsoft.com/office/officeart/2005/8/layout/radial5"/>
    <dgm:cxn modelId="{F9390AEB-4A30-4846-9C25-3B120C8768E5}" type="presParOf" srcId="{201DB233-8DED-46D0-B00F-D75769DF8AA7}" destId="{C13695BB-6545-4707-9AC3-0F397ED5F517}" srcOrd="3" destOrd="0" presId="urn:microsoft.com/office/officeart/2005/8/layout/radial5"/>
    <dgm:cxn modelId="{6E90A0B1-769C-4FA7-AF6E-383B454C7915}" type="presParOf" srcId="{C13695BB-6545-4707-9AC3-0F397ED5F517}" destId="{7E72D789-2503-415F-9C3B-3BCF0C7EC16A}" srcOrd="0" destOrd="0" presId="urn:microsoft.com/office/officeart/2005/8/layout/radial5"/>
    <dgm:cxn modelId="{21026527-7D39-4CF1-AB3E-8EEC50F42554}" type="presParOf" srcId="{201DB233-8DED-46D0-B00F-D75769DF8AA7}" destId="{A4CB750D-F76B-4C09-B354-C2D635276397}" srcOrd="4" destOrd="0" presId="urn:microsoft.com/office/officeart/2005/8/layout/radial5"/>
    <dgm:cxn modelId="{FB309B2E-6C5F-44AA-9E7F-4FFF729C2C3C}" type="presParOf" srcId="{201DB233-8DED-46D0-B00F-D75769DF8AA7}" destId="{C96D93C9-E035-4239-BDAE-BEB5290B37A5}" srcOrd="5" destOrd="0" presId="urn:microsoft.com/office/officeart/2005/8/layout/radial5"/>
    <dgm:cxn modelId="{901A8775-7A4E-4E03-B1F9-F9DE06ED5121}" type="presParOf" srcId="{C96D93C9-E035-4239-BDAE-BEB5290B37A5}" destId="{79C6564F-D84D-4218-8790-23FDC0E93A96}" srcOrd="0" destOrd="0" presId="urn:microsoft.com/office/officeart/2005/8/layout/radial5"/>
    <dgm:cxn modelId="{2CB4DDF3-8542-4E60-BD3E-0115ACA2F9C8}" type="presParOf" srcId="{201DB233-8DED-46D0-B00F-D75769DF8AA7}" destId="{C96FA4F6-7DEB-4385-B3F7-AB8422BBD02A}" srcOrd="6" destOrd="0" presId="urn:microsoft.com/office/officeart/2005/8/layout/radial5"/>
    <dgm:cxn modelId="{382F724A-2693-4E3F-A687-DF4785663645}" type="presParOf" srcId="{201DB233-8DED-46D0-B00F-D75769DF8AA7}" destId="{CD14FFDE-10B3-4260-AB2F-FE030BAFE41B}" srcOrd="7" destOrd="0" presId="urn:microsoft.com/office/officeart/2005/8/layout/radial5"/>
    <dgm:cxn modelId="{97D1267C-C768-40DA-AA8F-145EA7390053}" type="presParOf" srcId="{CD14FFDE-10B3-4260-AB2F-FE030BAFE41B}" destId="{E6CBF07C-2A8B-46B4-840A-C85DC37D57C6}" srcOrd="0" destOrd="0" presId="urn:microsoft.com/office/officeart/2005/8/layout/radial5"/>
    <dgm:cxn modelId="{62A2DFA0-2B65-4AFE-90AC-167B20C0C60A}" type="presParOf" srcId="{201DB233-8DED-46D0-B00F-D75769DF8AA7}" destId="{2104B5DC-F572-4E82-9B58-F504A9B10F22}" srcOrd="8"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EAD44-D4AE-4499-ADCA-1B5BF44F9DF8}">
      <dsp:nvSpPr>
        <dsp:cNvPr id="0" name=""/>
        <dsp:cNvSpPr/>
      </dsp:nvSpPr>
      <dsp:spPr>
        <a:xfrm>
          <a:off x="460912" y="0"/>
          <a:ext cx="2436392" cy="23787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-Age (p=0.01)</a:t>
          </a:r>
        </a:p>
        <a:p>
          <a:pPr lvl="0" algn="ctr" defTabSz="844550">
            <a:lnSpc>
              <a:spcPct val="90000"/>
            </a:lnSpc>
            <a:spcBef>
              <a:spcPct val="0"/>
            </a:spcBef>
            <a:spcAft>
              <a:spcPct val="35000"/>
            </a:spcAft>
          </a:pPr>
          <a:r>
            <a:rPr lang="en-US" sz="1900" kern="1200" dirty="0" smtClean="0"/>
            <a:t>-Elevated Albuminuria (p&lt;0.001)</a:t>
          </a:r>
          <a:endParaRPr lang="en-US" sz="1900" kern="1200" dirty="0"/>
        </a:p>
      </dsp:txBody>
      <dsp:txXfrm>
        <a:off x="817713" y="348356"/>
        <a:ext cx="1722790" cy="1682009"/>
      </dsp:txXfrm>
    </dsp:sp>
    <dsp:sp modelId="{B280B7B6-B7D8-499E-9541-C19B48881569}">
      <dsp:nvSpPr>
        <dsp:cNvPr id="0" name=""/>
        <dsp:cNvSpPr/>
      </dsp:nvSpPr>
      <dsp:spPr>
        <a:xfrm>
          <a:off x="1728608" y="1586475"/>
          <a:ext cx="2378755" cy="23787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Urine Cell-Free mtDNA</a:t>
          </a:r>
          <a:endParaRPr lang="en-US" sz="1900" kern="1200" dirty="0"/>
        </a:p>
      </dsp:txBody>
      <dsp:txXfrm>
        <a:off x="2076969" y="1934831"/>
        <a:ext cx="1682033" cy="1682009"/>
      </dsp:txXfrm>
    </dsp:sp>
    <dsp:sp modelId="{581B139D-F281-4B35-AD29-2DADD14B5184}">
      <dsp:nvSpPr>
        <dsp:cNvPr id="0" name=""/>
        <dsp:cNvSpPr/>
      </dsp:nvSpPr>
      <dsp:spPr>
        <a:xfrm>
          <a:off x="2937016" y="0"/>
          <a:ext cx="2378755" cy="23787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-Sex (p=0.16)</a:t>
          </a:r>
        </a:p>
        <a:p>
          <a:pPr lvl="0" algn="ctr" defTabSz="844550">
            <a:lnSpc>
              <a:spcPct val="90000"/>
            </a:lnSpc>
            <a:spcBef>
              <a:spcPct val="0"/>
            </a:spcBef>
            <a:spcAft>
              <a:spcPct val="35000"/>
            </a:spcAft>
          </a:pPr>
          <a:r>
            <a:rPr lang="en-US" sz="1900" kern="1200" dirty="0" smtClean="0"/>
            <a:t>-Diabetes (p=0.42)</a:t>
          </a:r>
        </a:p>
        <a:p>
          <a:pPr lvl="0" algn="ctr" defTabSz="844550">
            <a:lnSpc>
              <a:spcPct val="90000"/>
            </a:lnSpc>
            <a:spcBef>
              <a:spcPct val="0"/>
            </a:spcBef>
            <a:spcAft>
              <a:spcPct val="35000"/>
            </a:spcAft>
          </a:pPr>
          <a:r>
            <a:rPr lang="en-US" sz="1900" kern="1200" dirty="0" smtClean="0"/>
            <a:t>-</a:t>
          </a:r>
          <a:r>
            <a:rPr lang="en-US" sz="1900" kern="1200" dirty="0" err="1" smtClean="0"/>
            <a:t>ACEi</a:t>
          </a:r>
          <a:r>
            <a:rPr lang="en-US" sz="1900" kern="1200" dirty="0" smtClean="0"/>
            <a:t>/ARB use (p=0.44)</a:t>
          </a:r>
          <a:endParaRPr lang="en-US" sz="1900" kern="1200" dirty="0"/>
        </a:p>
      </dsp:txBody>
      <dsp:txXfrm>
        <a:off x="3285377" y="348356"/>
        <a:ext cx="1682033" cy="1682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1EC9B-F308-C64D-B715-179E9DB35090}">
      <dsp:nvSpPr>
        <dsp:cNvPr id="0" name=""/>
        <dsp:cNvSpPr/>
      </dsp:nvSpPr>
      <dsp:spPr>
        <a:xfrm>
          <a:off x="-5052332" y="-774035"/>
          <a:ext cx="6016883" cy="6016883"/>
        </a:xfrm>
        <a:prstGeom prst="blockArc">
          <a:avLst>
            <a:gd name="adj1" fmla="val 18900000"/>
            <a:gd name="adj2" fmla="val 2700000"/>
            <a:gd name="adj3" fmla="val 359"/>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FFC2C-EB8C-4144-822E-DD6ECE121A66}">
      <dsp:nvSpPr>
        <dsp:cNvPr id="0" name=""/>
        <dsp:cNvSpPr/>
      </dsp:nvSpPr>
      <dsp:spPr>
        <a:xfrm>
          <a:off x="620360" y="446881"/>
          <a:ext cx="7268258" cy="8937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24" tIns="66040" rIns="66040" bIns="66040" numCol="1" spcCol="1270" anchor="ctr" anchorCtr="0">
          <a:noAutofit/>
        </a:bodyPr>
        <a:lstStyle/>
        <a:p>
          <a:pPr lvl="0" algn="l" defTabSz="1155700">
            <a:lnSpc>
              <a:spcPct val="90000"/>
            </a:lnSpc>
            <a:spcBef>
              <a:spcPct val="0"/>
            </a:spcBef>
            <a:spcAft>
              <a:spcPct val="35000"/>
            </a:spcAft>
          </a:pPr>
          <a:r>
            <a:rPr lang="en-US" sz="2600" kern="1200" dirty="0"/>
            <a:t>22% Fall in past </a:t>
          </a:r>
          <a:r>
            <a:rPr lang="en-US" sz="2600" kern="1200" dirty="0" smtClean="0"/>
            <a:t>6 months</a:t>
          </a:r>
          <a:endParaRPr lang="en-US" sz="2600" kern="1200" dirty="0"/>
        </a:p>
      </dsp:txBody>
      <dsp:txXfrm>
        <a:off x="620360" y="446881"/>
        <a:ext cx="7268258" cy="893762"/>
      </dsp:txXfrm>
    </dsp:sp>
    <dsp:sp modelId="{B90CB7E7-FDD3-4F4A-BB46-EDD8F4A18B5D}">
      <dsp:nvSpPr>
        <dsp:cNvPr id="0" name=""/>
        <dsp:cNvSpPr/>
      </dsp:nvSpPr>
      <dsp:spPr>
        <a:xfrm>
          <a:off x="61759" y="335160"/>
          <a:ext cx="1117203" cy="1117203"/>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69F74C-8A1A-0C49-9913-E69A56D29E80}">
      <dsp:nvSpPr>
        <dsp:cNvPr id="0" name=""/>
        <dsp:cNvSpPr/>
      </dsp:nvSpPr>
      <dsp:spPr>
        <a:xfrm>
          <a:off x="945243" y="1787524"/>
          <a:ext cx="6943375" cy="8937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24" tIns="66040" rIns="66040" bIns="66040" numCol="1" spcCol="1270" anchor="ctr" anchorCtr="0">
          <a:noAutofit/>
        </a:bodyPr>
        <a:lstStyle/>
        <a:p>
          <a:pPr lvl="0" algn="l" defTabSz="1155700">
            <a:lnSpc>
              <a:spcPct val="90000"/>
            </a:lnSpc>
            <a:spcBef>
              <a:spcPct val="0"/>
            </a:spcBef>
            <a:spcAft>
              <a:spcPct val="35000"/>
            </a:spcAft>
          </a:pPr>
          <a:r>
            <a:rPr lang="en-US" sz="2600" kern="1200" dirty="0"/>
            <a:t>Falls more common with advanced frailty (p=0.04)</a:t>
          </a:r>
        </a:p>
      </dsp:txBody>
      <dsp:txXfrm>
        <a:off x="945243" y="1787524"/>
        <a:ext cx="6943375" cy="893762"/>
      </dsp:txXfrm>
    </dsp:sp>
    <dsp:sp modelId="{77620135-0DDB-D847-AD52-55E4FB1AA258}">
      <dsp:nvSpPr>
        <dsp:cNvPr id="0" name=""/>
        <dsp:cNvSpPr/>
      </dsp:nvSpPr>
      <dsp:spPr>
        <a:xfrm>
          <a:off x="386641" y="1675804"/>
          <a:ext cx="1117203" cy="1117203"/>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31782-B8D3-2743-97A4-F62D22077235}">
      <dsp:nvSpPr>
        <dsp:cNvPr id="0" name=""/>
        <dsp:cNvSpPr/>
      </dsp:nvSpPr>
      <dsp:spPr>
        <a:xfrm>
          <a:off x="620360" y="3128168"/>
          <a:ext cx="7268258" cy="8937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24" tIns="66040" rIns="66040" bIns="66040" numCol="1" spcCol="1270" anchor="ctr" anchorCtr="0">
          <a:noAutofit/>
        </a:bodyPr>
        <a:lstStyle/>
        <a:p>
          <a:pPr lvl="0" algn="l" defTabSz="1155700">
            <a:lnSpc>
              <a:spcPct val="90000"/>
            </a:lnSpc>
            <a:spcBef>
              <a:spcPct val="0"/>
            </a:spcBef>
            <a:spcAft>
              <a:spcPct val="35000"/>
            </a:spcAft>
          </a:pPr>
          <a:r>
            <a:rPr lang="en-US" sz="2600" kern="1200" dirty="0"/>
            <a:t>No relationship between </a:t>
          </a:r>
          <a:r>
            <a:rPr lang="en-US" sz="2600" kern="1200" dirty="0" smtClean="0"/>
            <a:t>fall </a:t>
          </a:r>
          <a:r>
            <a:rPr lang="en-US" sz="2600" kern="1200" dirty="0"/>
            <a:t>and </a:t>
          </a:r>
          <a:r>
            <a:rPr lang="en-US" sz="2600" kern="1200" dirty="0" smtClean="0"/>
            <a:t>urine cell-free </a:t>
          </a:r>
          <a:r>
            <a:rPr lang="en-US" sz="2600" kern="1200" dirty="0"/>
            <a:t>mtDNA level (OR=1.0, 95%CI 0.8-1.3, p=0.99)</a:t>
          </a:r>
        </a:p>
      </dsp:txBody>
      <dsp:txXfrm>
        <a:off x="620360" y="3128168"/>
        <a:ext cx="7268258" cy="893762"/>
      </dsp:txXfrm>
    </dsp:sp>
    <dsp:sp modelId="{ED7BE595-F7C8-D34E-AA0E-B03317C7DF87}">
      <dsp:nvSpPr>
        <dsp:cNvPr id="0" name=""/>
        <dsp:cNvSpPr/>
      </dsp:nvSpPr>
      <dsp:spPr>
        <a:xfrm>
          <a:off x="61759" y="3016448"/>
          <a:ext cx="1117203" cy="1117203"/>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CA72C-DFDE-470D-8002-2EC69CDE3864}">
      <dsp:nvSpPr>
        <dsp:cNvPr id="0" name=""/>
        <dsp:cNvSpPr/>
      </dsp:nvSpPr>
      <dsp:spPr>
        <a:xfrm rot="5400000">
          <a:off x="4877819" y="-1885145"/>
          <a:ext cx="1047750" cy="508394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t>No HIV-negative Comparison Group</a:t>
          </a:r>
          <a:endParaRPr lang="en-US" sz="2900" kern="1200" dirty="0"/>
        </a:p>
      </dsp:txBody>
      <dsp:txXfrm rot="-5400000">
        <a:off x="2859721" y="184100"/>
        <a:ext cx="5032801" cy="945456"/>
      </dsp:txXfrm>
    </dsp:sp>
    <dsp:sp modelId="{589A2E11-8ED6-4F9C-88B9-03A28CDE7E22}">
      <dsp:nvSpPr>
        <dsp:cNvPr id="0" name=""/>
        <dsp:cNvSpPr/>
      </dsp:nvSpPr>
      <dsp:spPr>
        <a:xfrm>
          <a:off x="0" y="1984"/>
          <a:ext cx="2859720" cy="13096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HIV Status</a:t>
          </a:r>
          <a:endParaRPr lang="en-US" sz="3500" kern="1200" dirty="0"/>
        </a:p>
      </dsp:txBody>
      <dsp:txXfrm>
        <a:off x="63934" y="65918"/>
        <a:ext cx="2731852" cy="1181819"/>
      </dsp:txXfrm>
    </dsp:sp>
    <dsp:sp modelId="{56362DB4-0C90-4FA9-8C79-1A146E4C60FA}">
      <dsp:nvSpPr>
        <dsp:cNvPr id="0" name=""/>
        <dsp:cNvSpPr/>
      </dsp:nvSpPr>
      <dsp:spPr>
        <a:xfrm rot="5400000">
          <a:off x="4877819" y="-509974"/>
          <a:ext cx="1047750" cy="508394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t>Not available for all participants (N=151 of 164)</a:t>
          </a:r>
          <a:endParaRPr lang="en-US" sz="2900" kern="1200" dirty="0"/>
        </a:p>
      </dsp:txBody>
      <dsp:txXfrm rot="-5400000">
        <a:off x="2859721" y="1559271"/>
        <a:ext cx="5032801" cy="945456"/>
      </dsp:txXfrm>
    </dsp:sp>
    <dsp:sp modelId="{F146E912-9AEF-4B2D-ADD1-0F6603683A3F}">
      <dsp:nvSpPr>
        <dsp:cNvPr id="0" name=""/>
        <dsp:cNvSpPr/>
      </dsp:nvSpPr>
      <dsp:spPr>
        <a:xfrm>
          <a:off x="0" y="1377156"/>
          <a:ext cx="2859720" cy="13096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Urine Sample Availability </a:t>
          </a:r>
          <a:endParaRPr lang="en-US" sz="3500" kern="1200" dirty="0"/>
        </a:p>
      </dsp:txBody>
      <dsp:txXfrm>
        <a:off x="63934" y="1441090"/>
        <a:ext cx="2731852" cy="1181819"/>
      </dsp:txXfrm>
    </dsp:sp>
    <dsp:sp modelId="{EE8C0252-F28A-4CE8-A500-C08261A38BB4}">
      <dsp:nvSpPr>
        <dsp:cNvPr id="0" name=""/>
        <dsp:cNvSpPr/>
      </dsp:nvSpPr>
      <dsp:spPr>
        <a:xfrm rot="5400000">
          <a:off x="4877819" y="865197"/>
          <a:ext cx="1047750" cy="508394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t>Some participants opted out </a:t>
          </a:r>
          <a:endParaRPr lang="en-US" sz="2900" kern="1200" dirty="0"/>
        </a:p>
      </dsp:txBody>
      <dsp:txXfrm rot="-5400000">
        <a:off x="2859721" y="2934443"/>
        <a:ext cx="5032801" cy="945456"/>
      </dsp:txXfrm>
    </dsp:sp>
    <dsp:sp modelId="{964EE08E-317A-4431-9406-C6B23EA5110C}">
      <dsp:nvSpPr>
        <dsp:cNvPr id="0" name=""/>
        <dsp:cNvSpPr/>
      </dsp:nvSpPr>
      <dsp:spPr>
        <a:xfrm>
          <a:off x="0" y="2752328"/>
          <a:ext cx="2859720" cy="13096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Frailty Assessments</a:t>
          </a:r>
          <a:endParaRPr lang="en-US" sz="3500" kern="1200" dirty="0"/>
        </a:p>
      </dsp:txBody>
      <dsp:txXfrm>
        <a:off x="63934" y="2816262"/>
        <a:ext cx="2731852" cy="1181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6EFD2-8B23-48C4-9B95-9ACCF53B18F5}">
      <dsp:nvSpPr>
        <dsp:cNvPr id="0" name=""/>
        <dsp:cNvSpPr/>
      </dsp:nvSpPr>
      <dsp:spPr>
        <a:xfrm>
          <a:off x="3259633" y="2336135"/>
          <a:ext cx="1666789" cy="1666789"/>
        </a:xfrm>
        <a:prstGeom prst="ellips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Cell- Free Urine mtDNA</a:t>
          </a:r>
          <a:endParaRPr lang="en-US" sz="2200" b="1" kern="1200" dirty="0"/>
        </a:p>
      </dsp:txBody>
      <dsp:txXfrm>
        <a:off x="3503729" y="2580231"/>
        <a:ext cx="1178597" cy="1178597"/>
      </dsp:txXfrm>
    </dsp:sp>
    <dsp:sp modelId="{79DEB388-8A2D-4489-8F10-75855B33A15F}">
      <dsp:nvSpPr>
        <dsp:cNvPr id="0" name=""/>
        <dsp:cNvSpPr/>
      </dsp:nvSpPr>
      <dsp:spPr>
        <a:xfrm rot="16200000">
          <a:off x="3916924" y="1730478"/>
          <a:ext cx="352207" cy="566708"/>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3969755" y="1896651"/>
        <a:ext cx="246545" cy="340024"/>
      </dsp:txXfrm>
    </dsp:sp>
    <dsp:sp modelId="{7076643E-6DF9-4421-8962-588574E71F7B}">
      <dsp:nvSpPr>
        <dsp:cNvPr id="0" name=""/>
        <dsp:cNvSpPr/>
      </dsp:nvSpPr>
      <dsp:spPr>
        <a:xfrm>
          <a:off x="3259633" y="4804"/>
          <a:ext cx="1666789" cy="1666789"/>
        </a:xfrm>
        <a:prstGeom prst="ellips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Albuminuria </a:t>
          </a:r>
        </a:p>
        <a:p>
          <a:pPr lvl="0" algn="ctr" defTabSz="622300">
            <a:lnSpc>
              <a:spcPct val="90000"/>
            </a:lnSpc>
            <a:spcBef>
              <a:spcPct val="0"/>
            </a:spcBef>
            <a:spcAft>
              <a:spcPct val="35000"/>
            </a:spcAft>
          </a:pPr>
          <a:r>
            <a:rPr lang="en-US" sz="1400" b="1" kern="1200" dirty="0" smtClean="0"/>
            <a:t>Age</a:t>
          </a:r>
          <a:endParaRPr lang="en-US" sz="1400" b="1" kern="1200" dirty="0"/>
        </a:p>
      </dsp:txBody>
      <dsp:txXfrm>
        <a:off x="3503729" y="248900"/>
        <a:ext cx="1178597" cy="1178597"/>
      </dsp:txXfrm>
    </dsp:sp>
    <dsp:sp modelId="{C13695BB-6545-4707-9AC3-0F397ED5F517}">
      <dsp:nvSpPr>
        <dsp:cNvPr id="0" name=""/>
        <dsp:cNvSpPr/>
      </dsp:nvSpPr>
      <dsp:spPr>
        <a:xfrm>
          <a:off x="5072622" y="2886176"/>
          <a:ext cx="352207" cy="566708"/>
        </a:xfrm>
        <a:prstGeom prst="rightArrow">
          <a:avLst>
            <a:gd name="adj1" fmla="val 60000"/>
            <a:gd name="adj2" fmla="val 50000"/>
          </a:avLst>
        </a:prstGeom>
        <a:solidFill>
          <a:schemeClr val="accent1">
            <a:shade val="90000"/>
            <a:hueOff val="-168427"/>
            <a:satOff val="-18099"/>
            <a:lumOff val="115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5072622" y="2999518"/>
        <a:ext cx="246545" cy="340024"/>
      </dsp:txXfrm>
    </dsp:sp>
    <dsp:sp modelId="{A4CB750D-F76B-4C09-B354-C2D635276397}">
      <dsp:nvSpPr>
        <dsp:cNvPr id="0" name=""/>
        <dsp:cNvSpPr/>
      </dsp:nvSpPr>
      <dsp:spPr>
        <a:xfrm>
          <a:off x="5590964" y="2336135"/>
          <a:ext cx="1666789" cy="1666789"/>
        </a:xfrm>
        <a:prstGeom prst="ellipse">
          <a:avLst/>
        </a:prstGeom>
        <a:solidFill>
          <a:schemeClr val="accent1">
            <a:shade val="80000"/>
            <a:hueOff val="-168517"/>
            <a:satOff val="-18334"/>
            <a:lumOff val="121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&gt;10 </a:t>
          </a:r>
          <a:r>
            <a:rPr lang="en-US" sz="1400" b="1" kern="1200" dirty="0" err="1" smtClean="0"/>
            <a:t>lb</a:t>
          </a:r>
          <a:r>
            <a:rPr lang="en-US" sz="1400" b="1" kern="1200" dirty="0" smtClean="0"/>
            <a:t> Unintentional Weight loss</a:t>
          </a:r>
          <a:endParaRPr lang="en-US" sz="1400" b="1" kern="1200" dirty="0"/>
        </a:p>
      </dsp:txBody>
      <dsp:txXfrm>
        <a:off x="5835060" y="2580231"/>
        <a:ext cx="1178597" cy="1178597"/>
      </dsp:txXfrm>
    </dsp:sp>
    <dsp:sp modelId="{C96D93C9-E035-4239-BDAE-BEB5290B37A5}">
      <dsp:nvSpPr>
        <dsp:cNvPr id="0" name=""/>
        <dsp:cNvSpPr/>
      </dsp:nvSpPr>
      <dsp:spPr>
        <a:xfrm rot="5400000">
          <a:off x="3916924" y="4041873"/>
          <a:ext cx="352207" cy="566708"/>
        </a:xfrm>
        <a:prstGeom prst="rightArrow">
          <a:avLst>
            <a:gd name="adj1" fmla="val 60000"/>
            <a:gd name="adj2" fmla="val 50000"/>
          </a:avLst>
        </a:prstGeom>
        <a:solidFill>
          <a:schemeClr val="accent1">
            <a:shade val="90000"/>
            <a:hueOff val="-336853"/>
            <a:satOff val="-36197"/>
            <a:lumOff val="230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3969755" y="4102384"/>
        <a:ext cx="246545" cy="340024"/>
      </dsp:txXfrm>
    </dsp:sp>
    <dsp:sp modelId="{C96FA4F6-7DEB-4385-B3F7-AB8422BBD02A}">
      <dsp:nvSpPr>
        <dsp:cNvPr id="0" name=""/>
        <dsp:cNvSpPr/>
      </dsp:nvSpPr>
      <dsp:spPr>
        <a:xfrm>
          <a:off x="3259633" y="4667467"/>
          <a:ext cx="1666789" cy="1666789"/>
        </a:xfrm>
        <a:prstGeom prst="ellipse">
          <a:avLst/>
        </a:prstGeom>
        <a:solidFill>
          <a:schemeClr val="accent1">
            <a:shade val="80000"/>
            <a:hueOff val="-337033"/>
            <a:satOff val="-36667"/>
            <a:lumOff val="2430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Lower Skeletal Muscle, Fat Indices</a:t>
          </a:r>
          <a:endParaRPr lang="en-US" sz="1400" b="1" kern="1200" dirty="0"/>
        </a:p>
      </dsp:txBody>
      <dsp:txXfrm>
        <a:off x="3503729" y="4911563"/>
        <a:ext cx="1178597" cy="1178597"/>
      </dsp:txXfrm>
    </dsp:sp>
    <dsp:sp modelId="{CD14FFDE-10B3-4260-AB2F-FE030BAFE41B}">
      <dsp:nvSpPr>
        <dsp:cNvPr id="0" name=""/>
        <dsp:cNvSpPr/>
      </dsp:nvSpPr>
      <dsp:spPr>
        <a:xfrm rot="10800000">
          <a:off x="2761226" y="2886176"/>
          <a:ext cx="352207" cy="566708"/>
        </a:xfrm>
        <a:prstGeom prst="rightArrow">
          <a:avLst>
            <a:gd name="adj1" fmla="val 60000"/>
            <a:gd name="adj2" fmla="val 50000"/>
          </a:avLst>
        </a:prstGeom>
        <a:solidFill>
          <a:schemeClr val="accent1">
            <a:shade val="90000"/>
            <a:hueOff val="-505280"/>
            <a:satOff val="-54296"/>
            <a:lumOff val="345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rot="10800000">
        <a:off x="2866888" y="2999518"/>
        <a:ext cx="246545" cy="340024"/>
      </dsp:txXfrm>
    </dsp:sp>
    <dsp:sp modelId="{2104B5DC-F572-4E82-9B58-F504A9B10F22}">
      <dsp:nvSpPr>
        <dsp:cNvPr id="0" name=""/>
        <dsp:cNvSpPr/>
      </dsp:nvSpPr>
      <dsp:spPr>
        <a:xfrm>
          <a:off x="928301" y="2336135"/>
          <a:ext cx="1666789" cy="1666789"/>
        </a:xfrm>
        <a:prstGeom prst="ellipse">
          <a:avLst/>
        </a:prstGeom>
        <a:solidFill>
          <a:schemeClr val="accent1">
            <a:shade val="80000"/>
            <a:hueOff val="-505550"/>
            <a:satOff val="-55001"/>
            <a:lumOff val="364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NOT related to: </a:t>
          </a:r>
        </a:p>
        <a:p>
          <a:pPr lvl="0" algn="ctr" defTabSz="622300">
            <a:lnSpc>
              <a:spcPct val="90000"/>
            </a:lnSpc>
            <a:spcBef>
              <a:spcPct val="0"/>
            </a:spcBef>
            <a:spcAft>
              <a:spcPct val="35000"/>
            </a:spcAft>
          </a:pPr>
          <a:r>
            <a:rPr lang="en-US" sz="1400" b="1" kern="1200" dirty="0" smtClean="0"/>
            <a:t>-Falls</a:t>
          </a:r>
          <a:br>
            <a:rPr lang="en-US" sz="1400" b="1" kern="1200" dirty="0" smtClean="0"/>
          </a:br>
          <a:r>
            <a:rPr lang="en-US" sz="1400" b="1" kern="1200" dirty="0" smtClean="0"/>
            <a:t>- Sex</a:t>
          </a:r>
          <a:br>
            <a:rPr lang="en-US" sz="1400" b="1" kern="1200" dirty="0" smtClean="0"/>
          </a:br>
          <a:r>
            <a:rPr lang="en-US" sz="1400" b="1" kern="1200" dirty="0" smtClean="0"/>
            <a:t>- Diabetes</a:t>
          </a:r>
          <a:br>
            <a:rPr lang="en-US" sz="1400" b="1" kern="1200" dirty="0" smtClean="0"/>
          </a:br>
          <a:r>
            <a:rPr lang="en-US" sz="1400" b="1" kern="1200" dirty="0" smtClean="0"/>
            <a:t>-</a:t>
          </a:r>
          <a:r>
            <a:rPr lang="en-US" sz="1400" b="1" kern="1200" dirty="0" err="1" smtClean="0"/>
            <a:t>ACEi</a:t>
          </a:r>
          <a:r>
            <a:rPr lang="en-US" sz="1400" b="1" kern="1200" dirty="0" smtClean="0"/>
            <a:t>/ARB Rx</a:t>
          </a:r>
        </a:p>
      </dsp:txBody>
      <dsp:txXfrm>
        <a:off x="1172397" y="2580231"/>
        <a:ext cx="1178597" cy="117859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D736DE26-1121-472C-8235-B40B645675C1}" type="datetimeFigureOut">
              <a:rPr lang="en-US" smtClean="0"/>
              <a:t>9/23/2020</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40ADE29-578A-47CE-A18E-17BBEF4E5FA7}" type="slidenum">
              <a:rPr lang="en-US" smtClean="0"/>
              <a:t>‹#›</a:t>
            </a:fld>
            <a:endParaRPr lang="en-US"/>
          </a:p>
        </p:txBody>
      </p:sp>
    </p:spTree>
    <p:extLst>
      <p:ext uri="{BB962C8B-B14F-4D97-AF65-F5344CB8AC3E}">
        <p14:creationId xmlns:p14="http://schemas.microsoft.com/office/powerpoint/2010/main" val="425675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E097579D-1752-984C-80F9-72378902D1C1}" type="datetimeFigureOut">
              <a:rPr lang="en-US" smtClean="0"/>
              <a:t>9/23/2020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0A1D9C1-C737-EA47-925F-5C91775F03D5}" type="slidenum">
              <a:rPr lang="en-US" smtClean="0"/>
              <a:t>‹#›</a:t>
            </a:fld>
            <a:endParaRPr lang="en-US"/>
          </a:p>
        </p:txBody>
      </p:sp>
    </p:spTree>
    <p:extLst>
      <p:ext uri="{BB962C8B-B14F-4D97-AF65-F5344CB8AC3E}">
        <p14:creationId xmlns:p14="http://schemas.microsoft.com/office/powerpoint/2010/main" val="36400320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A1D9C1-C737-EA47-925F-5C91775F03D5}" type="slidenum">
              <a:rPr lang="en-US" smtClean="0"/>
              <a:t>1</a:t>
            </a:fld>
            <a:endParaRPr lang="en-US"/>
          </a:p>
        </p:txBody>
      </p:sp>
    </p:spTree>
    <p:extLst>
      <p:ext uri="{BB962C8B-B14F-4D97-AF65-F5344CB8AC3E}">
        <p14:creationId xmlns:p14="http://schemas.microsoft.com/office/powerpoint/2010/main" val="177100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1D9C1-C737-EA47-925F-5C91775F03D5}" type="slidenum">
              <a:rPr lang="en-US" smtClean="0"/>
              <a:t>10</a:t>
            </a:fld>
            <a:endParaRPr lang="en-US"/>
          </a:p>
        </p:txBody>
      </p:sp>
    </p:spTree>
    <p:extLst>
      <p:ext uri="{BB962C8B-B14F-4D97-AF65-F5344CB8AC3E}">
        <p14:creationId xmlns:p14="http://schemas.microsoft.com/office/powerpoint/2010/main" val="302556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a:t>
            </a:r>
            <a:r>
              <a:rPr lang="en-US" baseline="0" dirty="0"/>
              <a:t> limitations to this study. As study participants were recruited from </a:t>
            </a:r>
            <a:r>
              <a:rPr lang="en-US" baseline="0" dirty="0" smtClean="0"/>
              <a:t>our outpatient HIV </a:t>
            </a:r>
            <a:r>
              <a:rPr lang="en-US" baseline="0" dirty="0"/>
              <a:t>clinical practice, we did not have a HIV negative comparison group We did not have data for urine and body composition testing from all participants.  And finally, some participants could not complete the Fried Frailty Assessment due most commonly to hand pain/arthritis and inability to perform the grip strength test. </a:t>
            </a:r>
            <a:endParaRPr lang="en-US" dirty="0"/>
          </a:p>
        </p:txBody>
      </p:sp>
      <p:sp>
        <p:nvSpPr>
          <p:cNvPr id="4" name="Slide Number Placeholder 3"/>
          <p:cNvSpPr>
            <a:spLocks noGrp="1"/>
          </p:cNvSpPr>
          <p:nvPr>
            <p:ph type="sldNum" sz="quarter" idx="10"/>
          </p:nvPr>
        </p:nvSpPr>
        <p:spPr/>
        <p:txBody>
          <a:bodyPr/>
          <a:lstStyle/>
          <a:p>
            <a:fld id="{40A1D9C1-C737-EA47-925F-5C91775F03D5}" type="slidenum">
              <a:rPr lang="en-US" smtClean="0"/>
              <a:t>11</a:t>
            </a:fld>
            <a:endParaRPr lang="en-US"/>
          </a:p>
        </p:txBody>
      </p:sp>
    </p:spTree>
    <p:extLst>
      <p:ext uri="{BB962C8B-B14F-4D97-AF65-F5344CB8AC3E}">
        <p14:creationId xmlns:p14="http://schemas.microsoft.com/office/powerpoint/2010/main" val="326181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this cross –sectional </a:t>
            </a:r>
            <a:r>
              <a:rPr lang="en-US" dirty="0" smtClean="0"/>
              <a:t>analysis</a:t>
            </a:r>
            <a:r>
              <a:rPr lang="en-US" baseline="0" dirty="0" smtClean="0"/>
              <a:t> of older adults with HIV, </a:t>
            </a:r>
            <a:r>
              <a:rPr lang="en-US" dirty="0" smtClean="0"/>
              <a:t> </a:t>
            </a:r>
            <a:r>
              <a:rPr lang="en-US" dirty="0"/>
              <a:t>urine cell free </a:t>
            </a:r>
            <a:r>
              <a:rPr lang="en-US" dirty="0" err="1"/>
              <a:t>mt</a:t>
            </a:r>
            <a:r>
              <a:rPr lang="en-US" dirty="0"/>
              <a:t> DNA was </a:t>
            </a:r>
            <a:r>
              <a:rPr lang="en-US" dirty="0" smtClean="0"/>
              <a:t>associated </a:t>
            </a:r>
            <a:r>
              <a:rPr lang="en-US" dirty="0"/>
              <a:t>with </a:t>
            </a:r>
            <a:r>
              <a:rPr lang="en-US" dirty="0" smtClean="0"/>
              <a:t>moderate to severe albuminuria, and</a:t>
            </a:r>
            <a:r>
              <a:rPr lang="en-US" baseline="0" dirty="0" smtClean="0"/>
              <a:t> more advanced</a:t>
            </a:r>
            <a:r>
              <a:rPr lang="en-US" dirty="0" smtClean="0"/>
              <a:t> </a:t>
            </a:r>
            <a:r>
              <a:rPr lang="en-US" dirty="0"/>
              <a:t>age.  Those with unintentional weight loss &gt;10lbs had higher levels of urine </a:t>
            </a:r>
            <a:r>
              <a:rPr lang="en-US" dirty="0" smtClean="0"/>
              <a:t>cell-free mtDNA</a:t>
            </a:r>
            <a:r>
              <a:rPr lang="en-US" dirty="0"/>
              <a:t>, and skeletal muscle and fat mass </a:t>
            </a:r>
            <a:r>
              <a:rPr lang="en-US" dirty="0" err="1"/>
              <a:t>indicies</a:t>
            </a:r>
            <a:r>
              <a:rPr lang="en-US" dirty="0"/>
              <a:t> were inversely related to urine mtDNA levels.  While falls were common and related to frailty state, there was no relationship between urine mtDNA </a:t>
            </a:r>
            <a:r>
              <a:rPr lang="en-US" dirty="0" smtClean="0"/>
              <a:t>level</a:t>
            </a:r>
            <a:r>
              <a:rPr lang="en-US" baseline="0" dirty="0" smtClean="0"/>
              <a:t> </a:t>
            </a:r>
            <a:r>
              <a:rPr lang="en-US" dirty="0" smtClean="0"/>
              <a:t>with </a:t>
            </a:r>
            <a:r>
              <a:rPr lang="en-US" dirty="0"/>
              <a:t>falls. </a:t>
            </a:r>
            <a:r>
              <a:rPr lang="en-US" dirty="0" smtClean="0"/>
              <a:t>And Sex, Diabetes</a:t>
            </a:r>
            <a:r>
              <a:rPr lang="en-US" baseline="0" dirty="0" smtClean="0"/>
              <a:t> diagnosis and use of </a:t>
            </a:r>
            <a:r>
              <a:rPr lang="en-US" baseline="0" dirty="0" err="1" smtClean="0"/>
              <a:t>ACEi</a:t>
            </a:r>
            <a:r>
              <a:rPr lang="en-US" baseline="0" dirty="0" smtClean="0"/>
              <a:t>/ARB medications were not associated with urine cell-free mitochondrial DNA levels.  These findings indicate further research into the pathophysiology of inflammation and aging – including the role of kidney function, sarcopenia, and tissue metabolism –is important to more fully understand this pathophysiology and evaluate cell-free mitochondrial DNA as a biomarker of geriatric syndromes. </a:t>
            </a:r>
            <a:endParaRPr lang="en-US" dirty="0"/>
          </a:p>
          <a:p>
            <a:endParaRPr lang="en-US" dirty="0"/>
          </a:p>
        </p:txBody>
      </p:sp>
      <p:sp>
        <p:nvSpPr>
          <p:cNvPr id="4" name="Slide Number Placeholder 3"/>
          <p:cNvSpPr>
            <a:spLocks noGrp="1"/>
          </p:cNvSpPr>
          <p:nvPr>
            <p:ph type="sldNum" sz="quarter" idx="5"/>
          </p:nvPr>
        </p:nvSpPr>
        <p:spPr/>
        <p:txBody>
          <a:bodyPr/>
          <a:lstStyle/>
          <a:p>
            <a:fld id="{40A1D9C1-C737-EA47-925F-5C91775F03D5}" type="slidenum">
              <a:rPr lang="en-US" smtClean="0"/>
              <a:t>12</a:t>
            </a:fld>
            <a:endParaRPr lang="en-US"/>
          </a:p>
        </p:txBody>
      </p:sp>
    </p:spTree>
    <p:extLst>
      <p:ext uri="{BB962C8B-B14F-4D97-AF65-F5344CB8AC3E}">
        <p14:creationId xmlns:p14="http://schemas.microsoft.com/office/powerpoint/2010/main" val="26306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A1D9C1-C737-EA47-925F-5C91775F03D5}" type="slidenum">
              <a:rPr lang="en-US" smtClean="0"/>
              <a:t>13</a:t>
            </a:fld>
            <a:endParaRPr lang="en-US"/>
          </a:p>
        </p:txBody>
      </p:sp>
    </p:spTree>
    <p:extLst>
      <p:ext uri="{BB962C8B-B14F-4D97-AF65-F5344CB8AC3E}">
        <p14:creationId xmlns:p14="http://schemas.microsoft.com/office/powerpoint/2010/main" val="95141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A1D9C1-C737-EA47-925F-5C91775F03D5}" type="slidenum">
              <a:rPr lang="en-US" smtClean="0"/>
              <a:t>14</a:t>
            </a:fld>
            <a:endParaRPr lang="en-US"/>
          </a:p>
        </p:txBody>
      </p:sp>
    </p:spTree>
    <p:extLst>
      <p:ext uri="{BB962C8B-B14F-4D97-AF65-F5344CB8AC3E}">
        <p14:creationId xmlns:p14="http://schemas.microsoft.com/office/powerpoint/2010/main" val="94577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t>Human aging is characterized by a state of chronic, low-grade, sterile inflammation (</a:t>
            </a:r>
            <a:r>
              <a:rPr lang="en-US" dirty="0" err="1"/>
              <a:t>inflammaging</a:t>
            </a:r>
            <a:r>
              <a:rPr lang="en-US" dirty="0"/>
              <a:t>), the causes of which are multifactorial and not fully understood. One theory is that Age-related mitochondrial dysfunction could be linked to </a:t>
            </a:r>
            <a:r>
              <a:rPr lang="en-US" dirty="0" err="1"/>
              <a:t>inflammaging</a:t>
            </a:r>
            <a:r>
              <a:rPr lang="en-US" dirty="0"/>
              <a:t> </a:t>
            </a:r>
            <a:r>
              <a:rPr lang="en-US" baseline="0" dirty="0" smtClean="0"/>
              <a:t> as a </a:t>
            </a:r>
            <a:r>
              <a:rPr lang="en-US" dirty="0" smtClean="0"/>
              <a:t>source </a:t>
            </a:r>
            <a:r>
              <a:rPr lang="en-US" dirty="0"/>
              <a:t>of oxidative </a:t>
            </a:r>
            <a:r>
              <a:rPr lang="en-US" dirty="0" smtClean="0"/>
              <a:t>stress.  </a:t>
            </a:r>
            <a:r>
              <a:rPr lang="en-US" dirty="0"/>
              <a:t>Whereas in apoptosis cell membrane involution leads to phagocytosis with minimal inflammatory response, (CLICK) </a:t>
            </a:r>
            <a:r>
              <a:rPr lang="en-US" dirty="0" smtClean="0"/>
              <a:t>necroptosis – or necrosis-mediated</a:t>
            </a:r>
            <a:r>
              <a:rPr lang="en-US" baseline="0" dirty="0" smtClean="0"/>
              <a:t> cell death- </a:t>
            </a:r>
            <a:r>
              <a:rPr lang="en-US" dirty="0" smtClean="0"/>
              <a:t> </a:t>
            </a:r>
            <a:r>
              <a:rPr lang="en-US" sz="1000" dirty="0"/>
              <a:t>involves the disruption of inner and outer membranes, which leads to the release of </a:t>
            </a:r>
            <a:r>
              <a:rPr lang="en-US" sz="1000" dirty="0" smtClean="0"/>
              <a:t>intracellular content</a:t>
            </a:r>
            <a:r>
              <a:rPr lang="en-US" sz="1000" baseline="0" dirty="0" smtClean="0"/>
              <a:t> </a:t>
            </a:r>
            <a:r>
              <a:rPr lang="en-US" sz="1000" dirty="0" smtClean="0"/>
              <a:t>from </a:t>
            </a:r>
            <a:r>
              <a:rPr lang="en-US" sz="1000" dirty="0"/>
              <a:t>various </a:t>
            </a:r>
            <a:r>
              <a:rPr lang="en-US" sz="1000" dirty="0" smtClean="0"/>
              <a:t>compartments</a:t>
            </a:r>
            <a:r>
              <a:rPr lang="en-US" sz="1000" baseline="0" dirty="0" smtClean="0"/>
              <a:t> into the cytoplasm.  Mitochondrial DNA released into the circulation, termed cell-free mitochondrial DNA, can serve as a damage-associated molecular pattern, </a:t>
            </a:r>
            <a:r>
              <a:rPr lang="en-US" sz="1000" dirty="0" smtClean="0"/>
              <a:t> </a:t>
            </a:r>
            <a:r>
              <a:rPr lang="en-US" sz="1000" dirty="0"/>
              <a:t>which can signal </a:t>
            </a:r>
            <a:r>
              <a:rPr lang="en-US" sz="1000" dirty="0" smtClean="0"/>
              <a:t>innate immune activation pathways.</a:t>
            </a:r>
            <a:endParaRPr lang="en-US" sz="1000" dirty="0"/>
          </a:p>
        </p:txBody>
      </p:sp>
      <p:sp>
        <p:nvSpPr>
          <p:cNvPr id="4" name="Slide Number Placeholder 3"/>
          <p:cNvSpPr>
            <a:spLocks noGrp="1"/>
          </p:cNvSpPr>
          <p:nvPr>
            <p:ph type="sldNum" sz="quarter" idx="5"/>
          </p:nvPr>
        </p:nvSpPr>
        <p:spPr/>
        <p:txBody>
          <a:bodyPr/>
          <a:lstStyle/>
          <a:p>
            <a:pPr>
              <a:defRPr/>
            </a:pPr>
            <a:fld id="{A6CDD515-6485-AE43-9647-5E91F213BB93}" type="slidenum">
              <a:rPr lang="en-US" smtClean="0"/>
              <a:pPr>
                <a:defRPr/>
              </a:pPr>
              <a:t>2</a:t>
            </a:fld>
            <a:endParaRPr lang="en-US"/>
          </a:p>
        </p:txBody>
      </p:sp>
    </p:spTree>
    <p:extLst>
      <p:ext uri="{BB962C8B-B14F-4D97-AF65-F5344CB8AC3E}">
        <p14:creationId xmlns:p14="http://schemas.microsoft.com/office/powerpoint/2010/main" val="376530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central hypothesis was that cell-free mitochondrial DNA is a biomarker of aging-related phenotypes.  </a:t>
            </a:r>
            <a:r>
              <a:rPr lang="en-US" dirty="0" smtClean="0"/>
              <a:t>We have previously demonstrated that plasma cell-free mitochondrial DNA was associated with key</a:t>
            </a:r>
            <a:r>
              <a:rPr lang="en-US" baseline="0" dirty="0" smtClean="0"/>
              <a:t> components of frailty and cognitive impairment in older adults with HIV. </a:t>
            </a:r>
            <a:r>
              <a:rPr lang="en-US" dirty="0" smtClean="0"/>
              <a:t> Assessment</a:t>
            </a:r>
            <a:r>
              <a:rPr lang="en-US" baseline="0" dirty="0" smtClean="0"/>
              <a:t> of this potential biomarker in the urine offers greater ease of clinical utility, and thus, </a:t>
            </a:r>
            <a:r>
              <a:rPr lang="en-US" dirty="0" smtClean="0"/>
              <a:t>we </a:t>
            </a:r>
            <a:r>
              <a:rPr lang="en-US" dirty="0"/>
              <a:t>hypothesized that higher levels of urine mtDNA would be related to greater </a:t>
            </a:r>
            <a:r>
              <a:rPr lang="en-US" dirty="0" smtClean="0"/>
              <a:t>frailty, sarcopenia, and falls</a:t>
            </a:r>
            <a:r>
              <a:rPr lang="en-US" baseline="0" dirty="0" smtClean="0"/>
              <a:t> in older adults with HIV.</a:t>
            </a:r>
            <a:endParaRPr lang="en-US" dirty="0"/>
          </a:p>
          <a:p>
            <a:endParaRPr lang="en-US" dirty="0" smtClean="0"/>
          </a:p>
        </p:txBody>
      </p:sp>
      <p:sp>
        <p:nvSpPr>
          <p:cNvPr id="4" name="Slide Number Placeholder 3"/>
          <p:cNvSpPr>
            <a:spLocks noGrp="1"/>
          </p:cNvSpPr>
          <p:nvPr>
            <p:ph type="sldNum" sz="quarter" idx="10"/>
          </p:nvPr>
        </p:nvSpPr>
        <p:spPr/>
        <p:txBody>
          <a:bodyPr/>
          <a:lstStyle/>
          <a:p>
            <a:fld id="{40A1D9C1-C737-EA47-925F-5C91775F03D5}" type="slidenum">
              <a:rPr lang="en-US" smtClean="0"/>
              <a:t>3</a:t>
            </a:fld>
            <a:endParaRPr lang="en-US"/>
          </a:p>
        </p:txBody>
      </p:sp>
    </p:spTree>
    <p:extLst>
      <p:ext uri="{BB962C8B-B14F-4D97-AF65-F5344CB8AC3E}">
        <p14:creationId xmlns:p14="http://schemas.microsoft.com/office/powerpoint/2010/main" val="235666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a:t>We enrolled adults age 55 and over who had preciously participated in an aging related survey to this cross-sectional analysis which entailed one study visit.  During the study visit Fried Frailty testing was conducted, as well as a cognitive assessment, body composition was measured with Bioelectric </a:t>
            </a:r>
            <a:r>
              <a:rPr lang="en-US" dirty="0" err="1"/>
              <a:t>impedence</a:t>
            </a:r>
            <a:r>
              <a:rPr lang="en-US" dirty="0"/>
              <a:t> analysis, and blood and urine samples were obtained.  </a:t>
            </a:r>
          </a:p>
          <a:p>
            <a:pPr marL="173336" indent="-173336">
              <a:buFontTx/>
              <a:buChar char="-"/>
            </a:pPr>
            <a:endParaRPr lang="en-US" dirty="0"/>
          </a:p>
        </p:txBody>
      </p:sp>
      <p:sp>
        <p:nvSpPr>
          <p:cNvPr id="4" name="Slide Number Placeholder 3"/>
          <p:cNvSpPr>
            <a:spLocks noGrp="1"/>
          </p:cNvSpPr>
          <p:nvPr>
            <p:ph type="sldNum" sz="quarter" idx="10"/>
          </p:nvPr>
        </p:nvSpPr>
        <p:spPr/>
        <p:txBody>
          <a:bodyPr/>
          <a:lstStyle/>
          <a:p>
            <a:fld id="{40A1D9C1-C737-EA47-925F-5C91775F03D5}" type="slidenum">
              <a:rPr lang="en-US" smtClean="0"/>
              <a:t>4</a:t>
            </a:fld>
            <a:endParaRPr lang="en-US"/>
          </a:p>
        </p:txBody>
      </p:sp>
    </p:spTree>
    <p:extLst>
      <p:ext uri="{BB962C8B-B14F-4D97-AF65-F5344CB8AC3E}">
        <p14:creationId xmlns:p14="http://schemas.microsoft.com/office/powerpoint/2010/main" val="295671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164 participants in this study. Age ranged from 55-78 years old, with an average age of 61.  One-third of study </a:t>
            </a:r>
            <a:r>
              <a:rPr lang="en-US" dirty="0" err="1"/>
              <a:t>particpants</a:t>
            </a:r>
            <a:r>
              <a:rPr lang="en-US" dirty="0"/>
              <a:t> were female, including one transgender woman.  Our study sample was diverse; 50% identified as African American, 30% as Caucasian, and 20% as other race. </a:t>
            </a:r>
          </a:p>
        </p:txBody>
      </p:sp>
      <p:sp>
        <p:nvSpPr>
          <p:cNvPr id="4" name="Slide Number Placeholder 3"/>
          <p:cNvSpPr>
            <a:spLocks noGrp="1"/>
          </p:cNvSpPr>
          <p:nvPr>
            <p:ph type="sldNum" sz="quarter" idx="10"/>
          </p:nvPr>
        </p:nvSpPr>
        <p:spPr/>
        <p:txBody>
          <a:bodyPr/>
          <a:lstStyle/>
          <a:p>
            <a:fld id="{40A1D9C1-C737-EA47-925F-5C91775F03D5}" type="slidenum">
              <a:rPr lang="en-US" smtClean="0"/>
              <a:t>5</a:t>
            </a:fld>
            <a:endParaRPr lang="en-US"/>
          </a:p>
        </p:txBody>
      </p:sp>
    </p:spTree>
    <p:extLst>
      <p:ext uri="{BB962C8B-B14F-4D97-AF65-F5344CB8AC3E}">
        <p14:creationId xmlns:p14="http://schemas.microsoft.com/office/powerpoint/2010/main" val="1232845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Urine cell-free mitochondrial DNA was </a:t>
            </a:r>
            <a:r>
              <a:rPr lang="en-US" dirty="0" smtClean="0"/>
              <a:t>measured in 151 study participants </a:t>
            </a:r>
            <a:r>
              <a:rPr lang="en-US" dirty="0"/>
              <a:t>by isolation of total DNA from the urine then PCR with primers specific for NAPD Oxidase.  The concentration of urine mtDNA is reported per gram of urine creatinine to account for the concentration of </a:t>
            </a:r>
            <a:r>
              <a:rPr lang="en-US" dirty="0" smtClean="0"/>
              <a:t>urine,</a:t>
            </a:r>
            <a:r>
              <a:rPr lang="en-US" baseline="0" dirty="0" smtClean="0"/>
              <a:t> with geometric mean urine cell free mtDNA 2.4 x10^8 copies / gram urine creatinine</a:t>
            </a:r>
            <a:endParaRPr lang="en-US" dirty="0"/>
          </a:p>
          <a:p>
            <a:pPr marL="171450" indent="-171450">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multivariable linear regression model controlling for sex, diabetes, presence of </a:t>
            </a:r>
            <a:r>
              <a:rPr lang="en-US" dirty="0" smtClean="0"/>
              <a:t>elevated </a:t>
            </a:r>
            <a:r>
              <a:rPr lang="en-US" dirty="0"/>
              <a:t>albuminuria (defined as &gt;30 mg/g of urine creatinine), and use of angiotensin-converting enzyme inhibitor or angiotensin receptor blocker medications, both the presence of microalbuminuria and age were associated with higher urine </a:t>
            </a:r>
            <a:r>
              <a:rPr lang="en-US" dirty="0" err="1"/>
              <a:t>cfmt</a:t>
            </a:r>
            <a:r>
              <a:rPr lang="en-US" dirty="0"/>
              <a:t> DNA</a:t>
            </a:r>
          </a:p>
          <a:p>
            <a:endParaRPr lang="en-US" dirty="0"/>
          </a:p>
        </p:txBody>
      </p:sp>
      <p:sp>
        <p:nvSpPr>
          <p:cNvPr id="4" name="Slide Number Placeholder 3"/>
          <p:cNvSpPr>
            <a:spLocks noGrp="1"/>
          </p:cNvSpPr>
          <p:nvPr>
            <p:ph type="sldNum" sz="quarter" idx="5"/>
          </p:nvPr>
        </p:nvSpPr>
        <p:spPr/>
        <p:txBody>
          <a:bodyPr/>
          <a:lstStyle/>
          <a:p>
            <a:fld id="{40A1D9C1-C737-EA47-925F-5C91775F03D5}" type="slidenum">
              <a:rPr lang="en-US" smtClean="0"/>
              <a:t>6</a:t>
            </a:fld>
            <a:endParaRPr lang="en-US"/>
          </a:p>
        </p:txBody>
      </p:sp>
    </p:spTree>
    <p:extLst>
      <p:ext uri="{BB962C8B-B14F-4D97-AF65-F5344CB8AC3E}">
        <p14:creationId xmlns:p14="http://schemas.microsoft.com/office/powerpoint/2010/main" val="188261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Frailty was assessed with the Fried</a:t>
            </a:r>
            <a:r>
              <a:rPr lang="en-US" baseline="0" dirty="0"/>
              <a:t> Frailty Phenotype</a:t>
            </a:r>
            <a:r>
              <a:rPr lang="en-US" baseline="0" dirty="0" smtClean="0"/>
              <a:t>. * click* </a:t>
            </a:r>
            <a:r>
              <a:rPr lang="en-US" baseline="0" dirty="0"/>
              <a:t>In our study, 70% of participants met criteria for pre-frail or frail state. </a:t>
            </a:r>
            <a:r>
              <a:rPr lang="en-US" baseline="0" dirty="0" smtClean="0"/>
              <a:t>* click*  </a:t>
            </a:r>
            <a:r>
              <a:rPr lang="en-US" baseline="0" dirty="0"/>
              <a:t>And age was associated with frailty score. </a:t>
            </a:r>
            <a:endParaRPr lang="en-US" dirty="0"/>
          </a:p>
        </p:txBody>
      </p:sp>
      <p:sp>
        <p:nvSpPr>
          <p:cNvPr id="4" name="Slide Number Placeholder 3"/>
          <p:cNvSpPr>
            <a:spLocks noGrp="1"/>
          </p:cNvSpPr>
          <p:nvPr>
            <p:ph type="sldNum" sz="quarter" idx="10"/>
          </p:nvPr>
        </p:nvSpPr>
        <p:spPr/>
        <p:txBody>
          <a:bodyPr/>
          <a:lstStyle/>
          <a:p>
            <a:fld id="{40A1D9C1-C737-EA47-925F-5C91775F03D5}" type="slidenum">
              <a:rPr lang="en-US" smtClean="0"/>
              <a:t>7</a:t>
            </a:fld>
            <a:endParaRPr lang="en-US"/>
          </a:p>
        </p:txBody>
      </p:sp>
    </p:spTree>
    <p:extLst>
      <p:ext uri="{BB962C8B-B14F-4D97-AF65-F5344CB8AC3E}">
        <p14:creationId xmlns:p14="http://schemas.microsoft.com/office/powerpoint/2010/main" val="336899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with unintentional</a:t>
            </a:r>
            <a:r>
              <a:rPr lang="en-US" baseline="0" dirty="0" smtClean="0"/>
              <a:t> weight loss &gt; 10 pounds had higher cell-free urine mtDNA levels than those without weight loss by Wilcoxon Rank-Sum test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A1D9C1-C737-EA47-925F-5C91775F03D5}" type="slidenum">
              <a:rPr lang="en-US" smtClean="0"/>
              <a:t>8</a:t>
            </a:fld>
            <a:endParaRPr lang="en-US"/>
          </a:p>
        </p:txBody>
      </p:sp>
    </p:spTree>
    <p:extLst>
      <p:ext uri="{BB962C8B-B14F-4D97-AF65-F5344CB8AC3E}">
        <p14:creationId xmlns:p14="http://schemas.microsoft.com/office/powerpoint/2010/main" val="188221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subset</a:t>
            </a:r>
            <a:r>
              <a:rPr lang="en-US" baseline="0" dirty="0" smtClean="0"/>
              <a:t> of 138 participants underwent body composition testing with Bioelectric Impedance analysis.  </a:t>
            </a:r>
            <a:r>
              <a:rPr lang="en-US" dirty="0" smtClean="0"/>
              <a:t>Median BMI was 27, which is falls</a:t>
            </a:r>
            <a:r>
              <a:rPr lang="en-US" baseline="0" dirty="0" smtClean="0"/>
              <a:t> in the overweight range.  </a:t>
            </a:r>
            <a:r>
              <a:rPr lang="en-US" dirty="0" smtClean="0"/>
              <a:t>Body </a:t>
            </a:r>
            <a:r>
              <a:rPr lang="en-US" dirty="0"/>
              <a:t>composition testing was performed with Bioelectric </a:t>
            </a:r>
            <a:r>
              <a:rPr lang="en-US" dirty="0" smtClean="0"/>
              <a:t>Impedance </a:t>
            </a:r>
            <a:r>
              <a:rPr lang="en-US" dirty="0"/>
              <a:t>Analysis, </a:t>
            </a:r>
            <a:r>
              <a:rPr lang="en-US" dirty="0" smtClean="0"/>
              <a:t>and skeletal muscle index and fat mass index were calculated.</a:t>
            </a:r>
            <a:r>
              <a:rPr lang="en-US" baseline="0" dirty="0" smtClean="0"/>
              <a:t> </a:t>
            </a:r>
            <a:r>
              <a:rPr lang="en-US" sz="1200" kern="1200" dirty="0" smtClean="0">
                <a:solidFill>
                  <a:schemeClr val="tx1"/>
                </a:solidFill>
                <a:effectLst/>
                <a:latin typeface="+mn-lt"/>
                <a:ea typeface="+mn-ea"/>
                <a:cs typeface="+mn-cs"/>
              </a:rPr>
              <a:t>Multiple linear regression models showed an inverse relationship between urine cfmtDNA and skeletal muscle</a:t>
            </a:r>
            <a:r>
              <a:rPr lang="en-US" sz="1200" kern="1200" baseline="0" dirty="0" smtClean="0">
                <a:solidFill>
                  <a:schemeClr val="tx1"/>
                </a:solidFill>
                <a:effectLst/>
                <a:latin typeface="+mn-lt"/>
                <a:ea typeface="+mn-ea"/>
                <a:cs typeface="+mn-cs"/>
              </a:rPr>
              <a:t> index</a:t>
            </a:r>
            <a:r>
              <a:rPr lang="en-US" sz="1200" kern="1200" dirty="0" smtClean="0">
                <a:solidFill>
                  <a:schemeClr val="tx1"/>
                </a:solidFill>
                <a:effectLst/>
                <a:latin typeface="+mn-lt"/>
                <a:ea typeface="+mn-ea"/>
                <a:cs typeface="+mn-cs"/>
              </a:rPr>
              <a:t> and with fat mass index adjusted for age, sex and presence of elevated albuminuria.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A1D9C1-C737-EA47-925F-5C91775F03D5}" type="slidenum">
              <a:rPr lang="en-US" smtClean="0"/>
              <a:t>9</a:t>
            </a:fld>
            <a:endParaRPr lang="en-US"/>
          </a:p>
        </p:txBody>
      </p:sp>
    </p:spTree>
    <p:extLst>
      <p:ext uri="{BB962C8B-B14F-4D97-AF65-F5344CB8AC3E}">
        <p14:creationId xmlns:p14="http://schemas.microsoft.com/office/powerpoint/2010/main" val="104848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94BBCB-1461-2F40-B5EA-606BCF93787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AFE54-2986-6E4D-B28E-67CBB343DEE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15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4BBCB-1461-2F40-B5EA-606BCF93787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204693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4BBCB-1461-2F40-B5EA-606BCF93787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57081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4BBCB-1461-2F40-B5EA-606BCF93787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195376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94BBCB-1461-2F40-B5EA-606BCF93787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AFE54-2986-6E4D-B28E-67CBB343DEE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3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94BBCB-1461-2F40-B5EA-606BCF93787C}"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376238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94BBCB-1461-2F40-B5EA-606BCF93787C}" type="datetimeFigureOut">
              <a:rPr lang="en-US" smtClean="0"/>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154816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94BBCB-1461-2F40-B5EA-606BCF93787C}" type="datetimeFigureOut">
              <a:rPr lang="en-US" smtClean="0"/>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350657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94BBCB-1461-2F40-B5EA-606BCF93787C}" type="datetimeFigureOut">
              <a:rPr lang="en-US" smtClean="0"/>
              <a:t>9/23/2020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89950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494BBCB-1461-2F40-B5EA-606BCF93787C}" type="datetimeFigureOut">
              <a:rPr lang="en-US" smtClean="0"/>
              <a:t>9/23/2020</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98AFE54-2986-6E4D-B28E-67CBB343DEE2}" type="slidenum">
              <a:rPr lang="en-US" smtClean="0"/>
              <a:t>‹#›</a:t>
            </a:fld>
            <a:endParaRPr lang="en-US"/>
          </a:p>
        </p:txBody>
      </p:sp>
    </p:spTree>
    <p:extLst>
      <p:ext uri="{BB962C8B-B14F-4D97-AF65-F5344CB8AC3E}">
        <p14:creationId xmlns:p14="http://schemas.microsoft.com/office/powerpoint/2010/main" val="123884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94BBCB-1461-2F40-B5EA-606BCF93787C}"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8AFE54-2986-6E4D-B28E-67CBB343DEE2}" type="slidenum">
              <a:rPr lang="en-US" smtClean="0"/>
              <a:t>‹#›</a:t>
            </a:fld>
            <a:endParaRPr lang="en-US"/>
          </a:p>
        </p:txBody>
      </p:sp>
    </p:spTree>
    <p:extLst>
      <p:ext uri="{BB962C8B-B14F-4D97-AF65-F5344CB8AC3E}">
        <p14:creationId xmlns:p14="http://schemas.microsoft.com/office/powerpoint/2010/main" val="74937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494BBCB-1461-2F40-B5EA-606BCF93787C}" type="datetimeFigureOut">
              <a:rPr lang="en-US" smtClean="0"/>
              <a:t>9/23/2020</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98AFE54-2986-6E4D-B28E-67CBB343DEE2}"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734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12.m4a"/><Relationship Id="rId7" Type="http://schemas.openxmlformats.org/officeDocument/2006/relationships/diagramLayout" Target="../diagrams/layout4.xml"/><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notesSlide" Target="../notesSlides/notesSlide12.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tiff"/><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6.emf"/><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321" y="1500996"/>
            <a:ext cx="8543713" cy="2824116"/>
          </a:xfrm>
        </p:spPr>
        <p:txBody>
          <a:bodyPr>
            <a:normAutofit/>
          </a:bodyPr>
          <a:lstStyle/>
          <a:p>
            <a:r>
              <a:rPr lang="en-US" sz="4800" dirty="0"/>
              <a:t>Cell-Free Urine Mitochondrial DNA as a Marker of Aging-Related Phenotypes in Older People Living with HIV</a:t>
            </a:r>
          </a:p>
        </p:txBody>
      </p:sp>
      <p:sp>
        <p:nvSpPr>
          <p:cNvPr id="3" name="Subtitle 2"/>
          <p:cNvSpPr>
            <a:spLocks noGrp="1"/>
          </p:cNvSpPr>
          <p:nvPr>
            <p:ph type="subTitle" idx="1"/>
          </p:nvPr>
        </p:nvSpPr>
        <p:spPr>
          <a:xfrm>
            <a:off x="431321" y="5909533"/>
            <a:ext cx="7751803" cy="1493766"/>
          </a:xfrm>
        </p:spPr>
        <p:txBody>
          <a:bodyPr>
            <a:normAutofit/>
          </a:bodyPr>
          <a:lstStyle/>
          <a:p>
            <a:r>
              <a:rPr lang="en-US" sz="2000" dirty="0"/>
              <a:t>Carrie Johnston, MD, MS </a:t>
            </a:r>
          </a:p>
          <a:p>
            <a:endParaRPr lang="en-US" sz="2000" dirty="0"/>
          </a:p>
        </p:txBody>
      </p:sp>
      <p:pic>
        <p:nvPicPr>
          <p:cNvPr id="5" name="Picture 4">
            <a:extLst>
              <a:ext uri="{FF2B5EF4-FFF2-40B4-BE49-F238E27FC236}">
                <a16:creationId xmlns:a16="http://schemas.microsoft.com/office/drawing/2014/main" id="{05DF5D87-1C6E-2945-A333-1FB22F052544}"/>
              </a:ext>
            </a:extLst>
          </p:cNvPr>
          <p:cNvPicPr>
            <a:picLocks noChangeAspect="1"/>
          </p:cNvPicPr>
          <p:nvPr/>
        </p:nvPicPr>
        <p:blipFill>
          <a:blip r:embed="rId5"/>
          <a:stretch>
            <a:fillRect/>
          </a:stretch>
        </p:blipFill>
        <p:spPr>
          <a:xfrm>
            <a:off x="6008192" y="149653"/>
            <a:ext cx="3135808" cy="957579"/>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281153"/>
      </p:ext>
    </p:extLst>
  </p:cSld>
  <p:clrMapOvr>
    <a:masterClrMapping/>
  </p:clrMapOvr>
  <mc:AlternateContent xmlns:mc="http://schemas.openxmlformats.org/markup-compatibility/2006">
    <mc:Choice xmlns:p14="http://schemas.microsoft.com/office/powerpoint/2010/main" Requires="p14">
      <p:transition spd="slow" p14:dur="2000" advTm="2079"/>
    </mc:Choice>
    <mc:Fallback>
      <p:transition spd="slow" advTm="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0A72-51D2-6D45-A334-CA9371CB6B34}"/>
              </a:ext>
            </a:extLst>
          </p:cNvPr>
          <p:cNvSpPr>
            <a:spLocks noGrp="1"/>
          </p:cNvSpPr>
          <p:nvPr>
            <p:ph type="title"/>
          </p:nvPr>
        </p:nvSpPr>
        <p:spPr>
          <a:xfrm>
            <a:off x="822959" y="286604"/>
            <a:ext cx="7949565" cy="1450757"/>
          </a:xfrm>
        </p:spPr>
        <p:txBody>
          <a:bodyPr/>
          <a:lstStyle/>
          <a:p>
            <a:r>
              <a:rPr lang="en-US" dirty="0"/>
              <a:t>Falls Common, Related to Frailty but not Cell-Free Urine mtDNA</a:t>
            </a:r>
          </a:p>
        </p:txBody>
      </p:sp>
      <p:graphicFrame>
        <p:nvGraphicFramePr>
          <p:cNvPr id="4" name="Content Placeholder 3">
            <a:extLst>
              <a:ext uri="{FF2B5EF4-FFF2-40B4-BE49-F238E27FC236}">
                <a16:creationId xmlns:a16="http://schemas.microsoft.com/office/drawing/2014/main" id="{9A4AC57A-DFE2-DB49-86F9-D78A4C18B484}"/>
              </a:ext>
            </a:extLst>
          </p:cNvPr>
          <p:cNvGraphicFramePr>
            <a:graphicFrameLocks noGrp="1"/>
          </p:cNvGraphicFramePr>
          <p:nvPr>
            <p:ph idx="1"/>
            <p:extLst>
              <p:ext uri="{D42A27DB-BD31-4B8C-83A1-F6EECF244321}">
                <p14:modId xmlns:p14="http://schemas.microsoft.com/office/powerpoint/2010/main" val="825573610"/>
              </p:ext>
            </p:extLst>
          </p:nvPr>
        </p:nvGraphicFramePr>
        <p:xfrm>
          <a:off x="822324" y="1846263"/>
          <a:ext cx="7950199" cy="44688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7697625"/>
      </p:ext>
    </p:extLst>
  </p:cSld>
  <p:clrMapOvr>
    <a:masterClrMapping/>
  </p:clrMapOvr>
  <mc:AlternateContent xmlns:mc="http://schemas.openxmlformats.org/markup-compatibility/2006">
    <mc:Choice xmlns:p14="http://schemas.microsoft.com/office/powerpoint/2010/main" Requires="p14">
      <p:transition spd="slow" p14:dur="2000" advTm="23152"/>
    </mc:Choice>
    <mc:Fallback>
      <p:transition spd="slow" advTm="2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8155-D65B-EC44-BE32-F9BF96975B37}"/>
              </a:ext>
            </a:extLst>
          </p:cNvPr>
          <p:cNvSpPr>
            <a:spLocks noGrp="1"/>
          </p:cNvSpPr>
          <p:nvPr>
            <p:ph type="title"/>
          </p:nvPr>
        </p:nvSpPr>
        <p:spPr/>
        <p:txBody>
          <a:bodyPr/>
          <a:lstStyle/>
          <a:p>
            <a:r>
              <a:rPr lang="en-US" dirty="0"/>
              <a:t>           Study Limitations</a:t>
            </a:r>
          </a:p>
        </p:txBody>
      </p:sp>
      <p:graphicFrame>
        <p:nvGraphicFramePr>
          <p:cNvPr id="4" name="Diagram 3"/>
          <p:cNvGraphicFramePr/>
          <p:nvPr>
            <p:extLst>
              <p:ext uri="{D42A27DB-BD31-4B8C-83A1-F6EECF244321}">
                <p14:modId xmlns:p14="http://schemas.microsoft.com/office/powerpoint/2010/main" val="703984043"/>
              </p:ext>
            </p:extLst>
          </p:nvPr>
        </p:nvGraphicFramePr>
        <p:xfrm>
          <a:off x="423091" y="2063384"/>
          <a:ext cx="7943669"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4717887"/>
      </p:ext>
    </p:extLst>
  </p:cSld>
  <p:clrMapOvr>
    <a:masterClrMapping/>
  </p:clrMapOvr>
  <mc:AlternateContent xmlns:mc="http://schemas.openxmlformats.org/markup-compatibility/2006">
    <mc:Choice xmlns:p14="http://schemas.microsoft.com/office/powerpoint/2010/main" Requires="p14">
      <p:transition spd="slow" p14:dur="2000" advTm="2238"/>
    </mc:Choice>
    <mc:Fallback>
      <p:transition spd="slow" advTm="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9360-571D-724D-A354-854282E254E7}"/>
              </a:ext>
            </a:extLst>
          </p:cNvPr>
          <p:cNvSpPr>
            <a:spLocks noGrp="1"/>
          </p:cNvSpPr>
          <p:nvPr>
            <p:ph type="title"/>
          </p:nvPr>
        </p:nvSpPr>
        <p:spPr>
          <a:xfrm>
            <a:off x="706846" y="311951"/>
            <a:ext cx="7543800" cy="1450757"/>
          </a:xfrm>
        </p:spPr>
        <p:txBody>
          <a:bodyPr/>
          <a:lstStyle/>
          <a:p>
            <a:r>
              <a:rPr lang="en-US" dirty="0" smtClean="0"/>
              <a:t>Conclusions:</a:t>
            </a:r>
            <a:endParaRPr lang="en-US" dirty="0"/>
          </a:p>
        </p:txBody>
      </p:sp>
      <p:graphicFrame>
        <p:nvGraphicFramePr>
          <p:cNvPr id="3" name="Diagram 2"/>
          <p:cNvGraphicFramePr/>
          <p:nvPr>
            <p:extLst>
              <p:ext uri="{D42A27DB-BD31-4B8C-83A1-F6EECF244321}">
                <p14:modId xmlns:p14="http://schemas.microsoft.com/office/powerpoint/2010/main" val="1787145637"/>
              </p:ext>
            </p:extLst>
          </p:nvPr>
        </p:nvGraphicFramePr>
        <p:xfrm>
          <a:off x="1204687" y="0"/>
          <a:ext cx="8186056" cy="63390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3933371" y="1582058"/>
            <a:ext cx="4746172" cy="369332"/>
          </a:xfrm>
          <a:prstGeom prst="rect">
            <a:avLst/>
          </a:prstGeom>
          <a:noFill/>
        </p:spPr>
        <p:txBody>
          <a:bodyPr wrap="square" rtlCol="0">
            <a:spAutoFit/>
          </a:bodyPr>
          <a:lstStyle/>
          <a:p>
            <a:endParaRPr lang="en-US" dirty="0"/>
          </a:p>
        </p:txBody>
      </p:sp>
      <p:sp>
        <p:nvSpPr>
          <p:cNvPr id="7" name="Arc 6"/>
          <p:cNvSpPr/>
          <p:nvPr/>
        </p:nvSpPr>
        <p:spPr>
          <a:xfrm>
            <a:off x="5842726" y="609600"/>
            <a:ext cx="1748246" cy="3149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2872121">
            <a:off x="6141308" y="3828450"/>
            <a:ext cx="731886" cy="3036657"/>
          </a:xfrm>
          <a:prstGeom prst="arc">
            <a:avLst>
              <a:gd name="adj1" fmla="val 16200000"/>
              <a:gd name="adj2" fmla="val 249800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590972" y="609600"/>
            <a:ext cx="1364342" cy="1200329"/>
          </a:xfrm>
          <a:prstGeom prst="rect">
            <a:avLst/>
          </a:prstGeom>
          <a:noFill/>
        </p:spPr>
        <p:txBody>
          <a:bodyPr wrap="square" rtlCol="0">
            <a:spAutoFit/>
          </a:bodyPr>
          <a:lstStyle/>
          <a:p>
            <a:r>
              <a:rPr lang="en-US" i="1" dirty="0" smtClean="0">
                <a:solidFill>
                  <a:schemeClr val="accent1"/>
                </a:solidFill>
              </a:rPr>
              <a:t>Kidney Function / Protein Wasting</a:t>
            </a:r>
            <a:endParaRPr lang="en-US" i="1" dirty="0">
              <a:solidFill>
                <a:schemeClr val="accent1"/>
              </a:solidFill>
            </a:endParaRPr>
          </a:p>
        </p:txBody>
      </p:sp>
      <p:sp>
        <p:nvSpPr>
          <p:cNvPr id="10" name="TextBox 9"/>
          <p:cNvSpPr txBox="1"/>
          <p:nvPr/>
        </p:nvSpPr>
        <p:spPr>
          <a:xfrm>
            <a:off x="7568475" y="4746613"/>
            <a:ext cx="1364342" cy="1200329"/>
          </a:xfrm>
          <a:prstGeom prst="rect">
            <a:avLst/>
          </a:prstGeom>
          <a:noFill/>
        </p:spPr>
        <p:txBody>
          <a:bodyPr wrap="square" rtlCol="0">
            <a:spAutoFit/>
          </a:bodyPr>
          <a:lstStyle/>
          <a:p>
            <a:r>
              <a:rPr lang="en-US" i="1" dirty="0" smtClean="0">
                <a:solidFill>
                  <a:schemeClr val="accent1"/>
                </a:solidFill>
              </a:rPr>
              <a:t>Sarcopenia / </a:t>
            </a:r>
          </a:p>
          <a:p>
            <a:r>
              <a:rPr lang="en-US" i="1" dirty="0" smtClean="0">
                <a:solidFill>
                  <a:schemeClr val="accent1"/>
                </a:solidFill>
              </a:rPr>
              <a:t>Tissue Metabolic Activity</a:t>
            </a:r>
            <a:endParaRPr lang="en-US" i="1" dirty="0">
              <a:solidFill>
                <a:schemeClr val="accent1"/>
              </a:solidFill>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52487"/>
      </p:ext>
    </p:extLst>
  </p:cSld>
  <p:clrMapOvr>
    <a:masterClrMapping/>
  </p:clrMapOvr>
  <mc:AlternateContent xmlns:mc="http://schemas.openxmlformats.org/markup-compatibility/2006">
    <mc:Choice xmlns:p14="http://schemas.microsoft.com/office/powerpoint/2010/main" Requires="p14">
      <p:transition spd="slow" p14:dur="2000" advTm="70550"/>
    </mc:Choice>
    <mc:Fallback>
      <p:transition spd="slow" advTm="7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361015" y="1779157"/>
            <a:ext cx="3040380" cy="4549139"/>
          </a:xfrm>
        </p:spPr>
        <p:txBody>
          <a:bodyPr>
            <a:normAutofit/>
          </a:bodyPr>
          <a:lstStyle/>
          <a:p>
            <a:endParaRPr lang="en-US" dirty="0"/>
          </a:p>
          <a:p>
            <a:r>
              <a:rPr lang="en-US" b="1" u="sng" dirty="0"/>
              <a:t>Mentors:</a:t>
            </a:r>
          </a:p>
          <a:p>
            <a:r>
              <a:rPr lang="en-US" dirty="0"/>
              <a:t>Dr. Marshall </a:t>
            </a:r>
            <a:r>
              <a:rPr lang="en-US" dirty="0" err="1"/>
              <a:t>Glesby</a:t>
            </a:r>
            <a:endParaRPr lang="en-US" dirty="0"/>
          </a:p>
          <a:p>
            <a:r>
              <a:rPr lang="en-US" dirty="0"/>
              <a:t>Dr. Eugenia Siegler</a:t>
            </a:r>
          </a:p>
          <a:p>
            <a:endParaRPr lang="en-US" dirty="0"/>
          </a:p>
          <a:p>
            <a:r>
              <a:rPr lang="en-US" b="1" u="sng" dirty="0"/>
              <a:t>Geriatrics Division: </a:t>
            </a:r>
          </a:p>
          <a:p>
            <a:r>
              <a:rPr lang="en-US" dirty="0"/>
              <a:t>Chelsie Burchett</a:t>
            </a:r>
          </a:p>
          <a:p>
            <a:r>
              <a:rPr lang="en-US" dirty="0"/>
              <a:t>Dr. Heather Derry </a:t>
            </a:r>
          </a:p>
          <a:p>
            <a:endParaRPr lang="en-US" dirty="0"/>
          </a:p>
          <a:p>
            <a:endParaRPr lang="en-US" dirty="0"/>
          </a:p>
        </p:txBody>
      </p:sp>
      <p:sp>
        <p:nvSpPr>
          <p:cNvPr id="4" name="Content Placeholder 2"/>
          <p:cNvSpPr txBox="1">
            <a:spLocks/>
          </p:cNvSpPr>
          <p:nvPr/>
        </p:nvSpPr>
        <p:spPr>
          <a:xfrm>
            <a:off x="3183578" y="1697679"/>
            <a:ext cx="4137660" cy="490939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b="1" u="sng" dirty="0"/>
              <a:t>Nephrology: </a:t>
            </a:r>
          </a:p>
          <a:p>
            <a:r>
              <a:rPr lang="en-US" dirty="0"/>
              <a:t>Dr. Mary Choi</a:t>
            </a:r>
          </a:p>
          <a:p>
            <a:r>
              <a:rPr lang="en-US" dirty="0"/>
              <a:t>Michelle Rice</a:t>
            </a:r>
          </a:p>
          <a:p>
            <a:endParaRPr lang="en-US" dirty="0"/>
          </a:p>
          <a:p>
            <a:r>
              <a:rPr lang="en-US" b="1" u="sng" dirty="0"/>
              <a:t>CTSC: </a:t>
            </a:r>
          </a:p>
          <a:p>
            <a:r>
              <a:rPr lang="en-US" dirty="0"/>
              <a:t>RNs</a:t>
            </a:r>
          </a:p>
          <a:p>
            <a:pPr marL="0" indent="0">
              <a:buNone/>
            </a:pPr>
            <a:r>
              <a:rPr lang="en-US" dirty="0"/>
              <a:t> Katie </a:t>
            </a:r>
            <a:r>
              <a:rPr lang="en-US" dirty="0" err="1"/>
              <a:t>Hootman</a:t>
            </a:r>
            <a:r>
              <a:rPr lang="en-US" dirty="0"/>
              <a:t>, RD</a:t>
            </a:r>
          </a:p>
          <a:p>
            <a:r>
              <a:rPr lang="en-US" dirty="0"/>
              <a:t>Shoran Tamura</a:t>
            </a:r>
          </a:p>
          <a:p>
            <a:r>
              <a:rPr lang="en-US" b="1" dirty="0"/>
              <a:t>Study Participants</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D2451500-5689-CA4E-ACA1-F75248E76E99}"/>
              </a:ext>
            </a:extLst>
          </p:cNvPr>
          <p:cNvPicPr>
            <a:picLocks noChangeAspect="1"/>
          </p:cNvPicPr>
          <p:nvPr/>
        </p:nvPicPr>
        <p:blipFill>
          <a:blip r:embed="rId5"/>
          <a:stretch>
            <a:fillRect/>
          </a:stretch>
        </p:blipFill>
        <p:spPr>
          <a:xfrm>
            <a:off x="6759514" y="3720685"/>
            <a:ext cx="1776719" cy="663717"/>
          </a:xfrm>
          <a:prstGeom prst="rect">
            <a:avLst/>
          </a:prstGeom>
        </p:spPr>
      </p:pic>
      <p:pic>
        <p:nvPicPr>
          <p:cNvPr id="8" name="Picture 7">
            <a:extLst>
              <a:ext uri="{FF2B5EF4-FFF2-40B4-BE49-F238E27FC236}">
                <a16:creationId xmlns:a16="http://schemas.microsoft.com/office/drawing/2014/main" id="{0200ECD1-CE77-8B43-868F-49FCBA7E0CB0}"/>
              </a:ext>
            </a:extLst>
          </p:cNvPr>
          <p:cNvPicPr>
            <a:picLocks noChangeAspect="1"/>
          </p:cNvPicPr>
          <p:nvPr/>
        </p:nvPicPr>
        <p:blipFill>
          <a:blip r:embed="rId6"/>
          <a:stretch>
            <a:fillRect/>
          </a:stretch>
        </p:blipFill>
        <p:spPr>
          <a:xfrm>
            <a:off x="6008192" y="1753689"/>
            <a:ext cx="3135808" cy="957579"/>
          </a:xfrm>
          <a:prstGeom prst="rect">
            <a:avLst/>
          </a:prstGeom>
        </p:spPr>
      </p:pic>
      <p:sp>
        <p:nvSpPr>
          <p:cNvPr id="5" name="TextBox 4"/>
          <p:cNvSpPr txBox="1"/>
          <p:nvPr/>
        </p:nvSpPr>
        <p:spPr>
          <a:xfrm>
            <a:off x="6008192" y="4502989"/>
            <a:ext cx="3135808" cy="1631216"/>
          </a:xfrm>
          <a:prstGeom prst="rect">
            <a:avLst/>
          </a:prstGeom>
          <a:noFill/>
        </p:spPr>
        <p:txBody>
          <a:bodyPr wrap="square" rtlCol="0">
            <a:spAutoFit/>
          </a:bodyPr>
          <a:lstStyle/>
          <a:p>
            <a:r>
              <a:rPr lang="en-US" sz="2000" b="1" u="sng" dirty="0"/>
              <a:t>Funding: </a:t>
            </a:r>
          </a:p>
          <a:p>
            <a:r>
              <a:rPr lang="en-US" sz="2000" dirty="0"/>
              <a:t>WCM CTSC UL1TR000457</a:t>
            </a:r>
            <a:br>
              <a:rPr lang="en-US" sz="2000" dirty="0"/>
            </a:br>
            <a:r>
              <a:rPr lang="en-US" sz="2000" dirty="0"/>
              <a:t> T32 AI007613</a:t>
            </a:r>
            <a:br>
              <a:rPr lang="en-US" sz="2000" dirty="0"/>
            </a:br>
            <a:r>
              <a:rPr lang="en-US" sz="2000" dirty="0"/>
              <a:t>Gilead Sciences </a:t>
            </a:r>
          </a:p>
          <a:p>
            <a:endParaRPr lang="en-US" sz="2000" dirty="0"/>
          </a:p>
        </p:txBody>
      </p:sp>
      <p:pic>
        <p:nvPicPr>
          <p:cNvPr id="7" name="Picture 6"/>
          <p:cNvPicPr>
            <a:picLocks noChangeAspect="1"/>
          </p:cNvPicPr>
          <p:nvPr/>
        </p:nvPicPr>
        <p:blipFill>
          <a:blip r:embed="rId7"/>
          <a:stretch>
            <a:fillRect/>
          </a:stretch>
        </p:blipFill>
        <p:spPr>
          <a:xfrm>
            <a:off x="7095549" y="2688844"/>
            <a:ext cx="1440684" cy="103184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7343807"/>
      </p:ext>
    </p:extLst>
  </p:cSld>
  <p:clrMapOvr>
    <a:masterClrMapping/>
  </p:clrMapOvr>
  <mc:AlternateContent xmlns:mc="http://schemas.openxmlformats.org/markup-compatibility/2006">
    <mc:Choice xmlns:p14="http://schemas.microsoft.com/office/powerpoint/2010/main" Requires="p14">
      <p:transition spd="slow" p14:dur="2000" advTm="19324"/>
    </mc:Choice>
    <mc:Fallback>
      <p:transition spd="slow" advTm="1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7500" lnSpcReduction="20000"/>
          </a:bodyPr>
          <a:lstStyle/>
          <a:p>
            <a:r>
              <a:rPr lang="en-US" dirty="0" smtClean="0"/>
              <a:t>Fried</a:t>
            </a:r>
            <a:r>
              <a:rPr lang="en-US" dirty="0"/>
              <a:t>, L. P</a:t>
            </a:r>
            <a:r>
              <a:rPr lang="en-US" i="1" dirty="0"/>
              <a:t>. et al. Journal of Gerontology: MEDICAL SCIENCES </a:t>
            </a:r>
            <a:r>
              <a:rPr lang="en-US" b="1" dirty="0"/>
              <a:t>56,</a:t>
            </a:r>
            <a:r>
              <a:rPr lang="en-US" dirty="0"/>
              <a:t> (2001).</a:t>
            </a:r>
          </a:p>
          <a:p>
            <a:r>
              <a:rPr lang="en-US" dirty="0"/>
              <a:t>Anders and Schaefer. JASN 2014; 25:1387-1400</a:t>
            </a:r>
          </a:p>
          <a:p>
            <a:r>
              <a:rPr lang="en-US" dirty="0"/>
              <a:t>Harrington, J et al. </a:t>
            </a:r>
            <a:r>
              <a:rPr lang="en-US" dirty="0" err="1"/>
              <a:t>Curr</a:t>
            </a:r>
            <a:r>
              <a:rPr lang="en-US" dirty="0"/>
              <a:t> </a:t>
            </a:r>
            <a:r>
              <a:rPr lang="en-US" dirty="0" err="1"/>
              <a:t>Opin</a:t>
            </a:r>
            <a:r>
              <a:rPr lang="en-US" dirty="0"/>
              <a:t> </a:t>
            </a:r>
            <a:r>
              <a:rPr lang="en-US" dirty="0" err="1"/>
              <a:t>Crit</a:t>
            </a:r>
            <a:r>
              <a:rPr lang="en-US" dirty="0"/>
              <a:t> Care. 2017 Aug; 23(4): 284–290.</a:t>
            </a:r>
          </a:p>
          <a:p>
            <a:r>
              <a:rPr lang="en-US" dirty="0"/>
              <a:t>Hawkins et </a:t>
            </a:r>
            <a:r>
              <a:rPr lang="en-US" dirty="0" err="1"/>
              <a:t>a.l</a:t>
            </a:r>
            <a:r>
              <a:rPr lang="en-US" dirty="0"/>
              <a:t> AIDS. 2017 Jun 1; 31(</a:t>
            </a:r>
            <a:r>
              <a:rPr lang="en-US" dirty="0" err="1"/>
              <a:t>Suppl</a:t>
            </a:r>
            <a:r>
              <a:rPr lang="en-US" dirty="0"/>
              <a:t> 2): </a:t>
            </a:r>
            <a:r>
              <a:rPr lang="en-US" dirty="0" smtClean="0"/>
              <a:t>S137–S146</a:t>
            </a:r>
          </a:p>
          <a:p>
            <a:r>
              <a:rPr lang="en-US" dirty="0"/>
              <a:t>Johnston, C. Rice, M. Derry, H. Burchett, C. Siegler, E. Choi, M. Glesby, M. Mitochondrial DNA, Cognitive Function, and Frailty in Older Adults with HIV. CROI 2020, Boston, </a:t>
            </a:r>
            <a:r>
              <a:rPr lang="en-US" dirty="0" smtClean="0"/>
              <a:t>MA</a:t>
            </a:r>
            <a:endParaRPr lang="en-US" dirty="0" smtClean="0"/>
          </a:p>
          <a:p>
            <a:r>
              <a:rPr lang="en-US" dirty="0" smtClean="0"/>
              <a:t>Schouten</a:t>
            </a:r>
            <a:r>
              <a:rPr lang="en-US" dirty="0"/>
              <a:t>, J. et al.</a:t>
            </a:r>
            <a:r>
              <a:rPr lang="en-US" altLang="en-US" dirty="0"/>
              <a:t>.</a:t>
            </a:r>
            <a:r>
              <a:rPr lang="en-US" dirty="0"/>
              <a:t> </a:t>
            </a:r>
            <a:r>
              <a:rPr lang="en-US" altLang="en-US" i="1" dirty="0"/>
              <a:t>Clinical Infectious Diseases</a:t>
            </a:r>
            <a:r>
              <a:rPr lang="en-US" altLang="en-US" dirty="0"/>
              <a:t>, Volume 59, Issue 12, 15 Dec 2014, Pages 1787–1797</a:t>
            </a:r>
            <a:r>
              <a:rPr lang="en-US" dirty="0"/>
              <a:t> </a:t>
            </a:r>
          </a:p>
          <a:p>
            <a:r>
              <a:rPr lang="en-US" dirty="0" err="1"/>
              <a:t>Mialich</a:t>
            </a:r>
            <a:r>
              <a:rPr lang="en-US" dirty="0"/>
              <a:t>, M. S et al. </a:t>
            </a:r>
            <a:r>
              <a:rPr lang="en-US" i="1" dirty="0"/>
              <a:t>Int. J. </a:t>
            </a:r>
            <a:r>
              <a:rPr lang="en-US" i="1" dirty="0" err="1"/>
              <a:t>Clin</a:t>
            </a:r>
            <a:r>
              <a:rPr lang="en-US" i="1" dirty="0"/>
              <a:t>. </a:t>
            </a:r>
            <a:r>
              <a:rPr lang="en-US" i="1" dirty="0" err="1"/>
              <a:t>Nutr</a:t>
            </a:r>
            <a:r>
              <a:rPr lang="en-US" i="1" dirty="0"/>
              <a:t>. 2014, Vol. 2, No. 1, 1-10</a:t>
            </a:r>
            <a:r>
              <a:rPr lang="en-US" dirty="0"/>
              <a:t> </a:t>
            </a:r>
            <a:r>
              <a:rPr lang="en-US" b="1" dirty="0"/>
              <a:t>2,</a:t>
            </a:r>
            <a:r>
              <a:rPr lang="en-US" dirty="0"/>
              <a:t> 1–10 (2014)</a:t>
            </a:r>
          </a:p>
          <a:p>
            <a:r>
              <a:rPr lang="en-US" altLang="en-US" dirty="0" err="1"/>
              <a:t>Nakahira</a:t>
            </a:r>
            <a:r>
              <a:rPr lang="en-US" altLang="en-US" dirty="0"/>
              <a:t> K, Kyung SY, Rogers AJ, </a:t>
            </a:r>
            <a:r>
              <a:rPr lang="en-US" altLang="en-US" dirty="0" err="1"/>
              <a:t>Gazourian</a:t>
            </a:r>
            <a:r>
              <a:rPr lang="en-US" altLang="en-US" dirty="0"/>
              <a:t> L, </a:t>
            </a:r>
            <a:r>
              <a:rPr lang="en-US" altLang="en-US" dirty="0" err="1"/>
              <a:t>Youn</a:t>
            </a:r>
            <a:r>
              <a:rPr lang="en-US" altLang="en-US" dirty="0"/>
              <a:t> S, et al. (2013). PLOS Medicine 10(12): </a:t>
            </a:r>
          </a:p>
          <a:p>
            <a:r>
              <a:rPr lang="en-US" dirty="0" err="1"/>
              <a:t>Franceschi</a:t>
            </a:r>
            <a:r>
              <a:rPr lang="en-US" dirty="0"/>
              <a:t>, C. et al. Trends in Endocrinology and Metabolism. March 2017. Vol 28, No.3</a:t>
            </a:r>
          </a:p>
          <a:p>
            <a:endParaRPr lang="en-US" dirty="0"/>
          </a:p>
          <a:p>
            <a:endParaRPr lang="en-US" dirty="0"/>
          </a:p>
          <a:p>
            <a:endParaRPr lang="en-US" dirty="0"/>
          </a:p>
        </p:txBody>
      </p:sp>
    </p:spTree>
    <p:extLst>
      <p:ext uri="{BB962C8B-B14F-4D97-AF65-F5344CB8AC3E}">
        <p14:creationId xmlns:p14="http://schemas.microsoft.com/office/powerpoint/2010/main" val="4061884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F70FD-8E65-BB47-B046-0E066C60AE1C}"/>
              </a:ext>
            </a:extLst>
          </p:cNvPr>
          <p:cNvSpPr>
            <a:spLocks noGrp="1"/>
          </p:cNvSpPr>
          <p:nvPr>
            <p:ph type="title"/>
          </p:nvPr>
        </p:nvSpPr>
        <p:spPr>
          <a:xfrm>
            <a:off x="519358" y="65758"/>
            <a:ext cx="6353589" cy="1226456"/>
          </a:xfrm>
        </p:spPr>
        <p:txBody>
          <a:bodyPr>
            <a:normAutofit/>
          </a:bodyPr>
          <a:lstStyle/>
          <a:p>
            <a:r>
              <a:rPr lang="en-US" dirty="0" smtClean="0">
                <a:solidFill>
                  <a:schemeClr val="tx1"/>
                </a:solidFill>
              </a:rPr>
              <a:t>Apoptosis vs. Necroptosis</a:t>
            </a:r>
            <a:endParaRPr lang="en-US" dirty="0">
              <a:solidFill>
                <a:schemeClr val="tx1"/>
              </a:solidFill>
            </a:endParaRPr>
          </a:p>
        </p:txBody>
      </p:sp>
      <p:pic>
        <p:nvPicPr>
          <p:cNvPr id="6" name="Picture 5">
            <a:extLst>
              <a:ext uri="{FF2B5EF4-FFF2-40B4-BE49-F238E27FC236}">
                <a16:creationId xmlns:a16="http://schemas.microsoft.com/office/drawing/2014/main" id="{A02F5F16-7E5A-FE42-8BA0-ED79E7AFD784}"/>
              </a:ext>
            </a:extLst>
          </p:cNvPr>
          <p:cNvPicPr>
            <a:picLocks noChangeAspect="1"/>
          </p:cNvPicPr>
          <p:nvPr/>
        </p:nvPicPr>
        <p:blipFill>
          <a:blip r:embed="rId6"/>
          <a:stretch>
            <a:fillRect/>
          </a:stretch>
        </p:blipFill>
        <p:spPr>
          <a:xfrm>
            <a:off x="2235199" y="1279292"/>
            <a:ext cx="6038511" cy="5030068"/>
          </a:xfrm>
          <a:prstGeom prst="rect">
            <a:avLst/>
          </a:prstGeom>
        </p:spPr>
      </p:pic>
      <p:sp>
        <p:nvSpPr>
          <p:cNvPr id="7" name="Rectangle 6">
            <a:extLst>
              <a:ext uri="{FF2B5EF4-FFF2-40B4-BE49-F238E27FC236}">
                <a16:creationId xmlns:a16="http://schemas.microsoft.com/office/drawing/2014/main" id="{09CE12B7-D297-674D-BE9E-9037971CE56A}"/>
              </a:ext>
            </a:extLst>
          </p:cNvPr>
          <p:cNvSpPr/>
          <p:nvPr/>
        </p:nvSpPr>
        <p:spPr>
          <a:xfrm>
            <a:off x="3260724" y="6377500"/>
            <a:ext cx="5447847" cy="461665"/>
          </a:xfrm>
          <a:prstGeom prst="rect">
            <a:avLst/>
          </a:prstGeom>
        </p:spPr>
        <p:txBody>
          <a:bodyPr wrap="square">
            <a:spAutoFit/>
          </a:bodyPr>
          <a:lstStyle/>
          <a:p>
            <a:r>
              <a:rPr lang="en-US" sz="1200" dirty="0">
                <a:latin typeface="+mj-lt"/>
              </a:rPr>
              <a:t>Anders and Schaefer. JASN 2014; 25:1387-1400</a:t>
            </a:r>
          </a:p>
          <a:p>
            <a:r>
              <a:rPr lang="en-US" sz="1200" dirty="0">
                <a:latin typeface="+mj-lt"/>
              </a:rPr>
              <a:t> Harrington, J et al. </a:t>
            </a:r>
            <a:r>
              <a:rPr lang="en-US" sz="1200" dirty="0" err="1">
                <a:latin typeface="+mj-lt"/>
              </a:rPr>
              <a:t>Curr</a:t>
            </a:r>
            <a:r>
              <a:rPr lang="en-US" sz="1200" dirty="0">
                <a:latin typeface="+mj-lt"/>
              </a:rPr>
              <a:t> </a:t>
            </a:r>
            <a:r>
              <a:rPr lang="en-US" sz="1200" dirty="0" err="1">
                <a:latin typeface="+mj-lt"/>
              </a:rPr>
              <a:t>Opin</a:t>
            </a:r>
            <a:r>
              <a:rPr lang="en-US" sz="1200" dirty="0">
                <a:latin typeface="+mj-lt"/>
              </a:rPr>
              <a:t> </a:t>
            </a:r>
            <a:r>
              <a:rPr lang="en-US" sz="1200" dirty="0" err="1">
                <a:latin typeface="+mj-lt"/>
              </a:rPr>
              <a:t>Crit</a:t>
            </a:r>
            <a:r>
              <a:rPr lang="en-US" sz="1200" dirty="0">
                <a:latin typeface="+mj-lt"/>
              </a:rPr>
              <a:t> Care. 2017 Aug; 23(4): 284–290</a:t>
            </a:r>
          </a:p>
        </p:txBody>
      </p:sp>
      <p:sp>
        <p:nvSpPr>
          <p:cNvPr id="12" name="Freeform 11"/>
          <p:cNvSpPr/>
          <p:nvPr/>
        </p:nvSpPr>
        <p:spPr>
          <a:xfrm>
            <a:off x="3696153" y="1482526"/>
            <a:ext cx="5012418" cy="4826834"/>
          </a:xfrm>
          <a:custGeom>
            <a:avLst/>
            <a:gdLst>
              <a:gd name="connsiteX0" fmla="*/ 6331789 w 6366294"/>
              <a:gd name="connsiteY0" fmla="*/ 1570007 h 6193766"/>
              <a:gd name="connsiteX1" fmla="*/ 6366294 w 6366294"/>
              <a:gd name="connsiteY1" fmla="*/ 6193766 h 6193766"/>
              <a:gd name="connsiteX2" fmla="*/ 621102 w 6366294"/>
              <a:gd name="connsiteY2" fmla="*/ 6142007 h 6193766"/>
              <a:gd name="connsiteX3" fmla="*/ 483079 w 6366294"/>
              <a:gd name="connsiteY3" fmla="*/ 3847381 h 6193766"/>
              <a:gd name="connsiteX4" fmla="*/ 0 w 6366294"/>
              <a:gd name="connsiteY4" fmla="*/ 2622430 h 6193766"/>
              <a:gd name="connsiteX5" fmla="*/ 276045 w 6366294"/>
              <a:gd name="connsiteY5" fmla="*/ 1621766 h 6193766"/>
              <a:gd name="connsiteX6" fmla="*/ 1466490 w 6366294"/>
              <a:gd name="connsiteY6" fmla="*/ 810883 h 6193766"/>
              <a:gd name="connsiteX7" fmla="*/ 1500996 w 6366294"/>
              <a:gd name="connsiteY7" fmla="*/ 103517 h 6193766"/>
              <a:gd name="connsiteX8" fmla="*/ 6072996 w 6366294"/>
              <a:gd name="connsiteY8" fmla="*/ 0 h 6193766"/>
              <a:gd name="connsiteX9" fmla="*/ 6331789 w 6366294"/>
              <a:gd name="connsiteY9" fmla="*/ 1570007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6294" h="6193766">
                <a:moveTo>
                  <a:pt x="6331789" y="1570007"/>
                </a:moveTo>
                <a:lnTo>
                  <a:pt x="6366294" y="6193766"/>
                </a:lnTo>
                <a:lnTo>
                  <a:pt x="621102" y="6142007"/>
                </a:lnTo>
                <a:lnTo>
                  <a:pt x="483079" y="3847381"/>
                </a:lnTo>
                <a:lnTo>
                  <a:pt x="0" y="2622430"/>
                </a:lnTo>
                <a:lnTo>
                  <a:pt x="276045" y="1621766"/>
                </a:lnTo>
                <a:lnTo>
                  <a:pt x="1466490" y="810883"/>
                </a:lnTo>
                <a:lnTo>
                  <a:pt x="1500996" y="103517"/>
                </a:lnTo>
                <a:lnTo>
                  <a:pt x="6072996" y="0"/>
                </a:lnTo>
                <a:lnTo>
                  <a:pt x="6331789" y="1570007"/>
                </a:lnTo>
                <a:close/>
              </a:path>
            </a:pathLst>
          </a:cu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696686" y="1482526"/>
            <a:ext cx="1669143" cy="433360"/>
          </a:xfrm>
          <a:prstGeom prst="rect">
            <a:avLst/>
          </a:prstGeom>
          <a:solidFill>
            <a:schemeClr val="bg1"/>
          </a:solidFill>
        </p:spPr>
        <p:txBody>
          <a:bodyPr wrap="square" rtlCol="0">
            <a:spAutoFit/>
          </a:bodyPr>
          <a:lstStyle/>
          <a:p>
            <a:endParaRPr lang="en-US"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4179088"/>
      </p:ext>
    </p:extLst>
  </p:cSld>
  <p:clrMapOvr>
    <a:masterClrMapping/>
  </p:clrMapOvr>
  <mc:AlternateContent xmlns:mc="http://schemas.openxmlformats.org/markup-compatibility/2006">
    <mc:Choice xmlns:p14="http://schemas.microsoft.com/office/powerpoint/2010/main" Requires="p14">
      <p:transition spd="slow" p14:dur="2000" advTm="3141"/>
    </mc:Choice>
    <mc:Fallback>
      <p:transition spd="slow" advTm="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31" y="286604"/>
            <a:ext cx="8845689" cy="1450757"/>
          </a:xfrm>
        </p:spPr>
        <p:txBody>
          <a:bodyPr>
            <a:normAutofit/>
          </a:bodyPr>
          <a:lstStyle/>
          <a:p>
            <a:r>
              <a:rPr lang="en-US" dirty="0"/>
              <a:t>Hypothesis: Cell-Free Mitochondrial DNA as a Biomarker</a:t>
            </a:r>
          </a:p>
        </p:txBody>
      </p:sp>
      <p:sp>
        <p:nvSpPr>
          <p:cNvPr id="4" name="Oval 3"/>
          <p:cNvSpPr/>
          <p:nvPr/>
        </p:nvSpPr>
        <p:spPr>
          <a:xfrm>
            <a:off x="620385" y="1875192"/>
            <a:ext cx="3605981" cy="1983641"/>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784398" y="4399810"/>
            <a:ext cx="3441967" cy="181230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4415" y="2281769"/>
            <a:ext cx="3232105" cy="1384995"/>
          </a:xfrm>
          <a:prstGeom prst="rect">
            <a:avLst/>
          </a:prstGeom>
          <a:noFill/>
        </p:spPr>
        <p:txBody>
          <a:bodyPr wrap="square" rtlCol="0">
            <a:spAutoFit/>
          </a:bodyPr>
          <a:lstStyle/>
          <a:p>
            <a:r>
              <a:rPr lang="en-US" sz="2800" dirty="0"/>
              <a:t>Cell-Free Mitochondrial DNA </a:t>
            </a:r>
          </a:p>
          <a:p>
            <a:endParaRPr lang="en-US" sz="2800" dirty="0"/>
          </a:p>
        </p:txBody>
      </p:sp>
      <p:sp>
        <p:nvSpPr>
          <p:cNvPr id="13" name="TextBox 12"/>
          <p:cNvSpPr txBox="1"/>
          <p:nvPr/>
        </p:nvSpPr>
        <p:spPr>
          <a:xfrm>
            <a:off x="1194415" y="4874132"/>
            <a:ext cx="2917608" cy="1200329"/>
          </a:xfrm>
          <a:prstGeom prst="rect">
            <a:avLst/>
          </a:prstGeom>
          <a:noFill/>
        </p:spPr>
        <p:txBody>
          <a:bodyPr wrap="square" rtlCol="0">
            <a:spAutoFit/>
          </a:bodyPr>
          <a:lstStyle/>
          <a:p>
            <a:r>
              <a:rPr lang="en-US" sz="2400" dirty="0"/>
              <a:t>Geriatric Syndromes: Frailty , </a:t>
            </a:r>
            <a:r>
              <a:rPr lang="en-US" sz="2400" dirty="0" smtClean="0"/>
              <a:t>Sarcopenia, Falls</a:t>
            </a:r>
            <a:endParaRPr lang="en-US" sz="2400" dirty="0"/>
          </a:p>
        </p:txBody>
      </p:sp>
      <p:sp>
        <p:nvSpPr>
          <p:cNvPr id="9" name="Plus 8">
            <a:extLst>
              <a:ext uri="{FF2B5EF4-FFF2-40B4-BE49-F238E27FC236}">
                <a16:creationId xmlns:a16="http://schemas.microsoft.com/office/drawing/2014/main" id="{5964A517-0FDF-A845-8922-1BD1C23B34D4}"/>
              </a:ext>
            </a:extLst>
          </p:cNvPr>
          <p:cNvSpPr/>
          <p:nvPr/>
        </p:nvSpPr>
        <p:spPr>
          <a:xfrm>
            <a:off x="2210015" y="4399811"/>
            <a:ext cx="426720" cy="47565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5890835" y="1495197"/>
            <a:ext cx="3234359" cy="3365755"/>
          </a:xfrm>
          <a:prstGeom prst="rect">
            <a:avLst/>
          </a:prstGeom>
        </p:spPr>
      </p:pic>
      <p:sp>
        <p:nvSpPr>
          <p:cNvPr id="6" name="Curved Left Arrow 5"/>
          <p:cNvSpPr/>
          <p:nvPr/>
        </p:nvSpPr>
        <p:spPr>
          <a:xfrm>
            <a:off x="4286527" y="2518587"/>
            <a:ext cx="1656542" cy="3385169"/>
          </a:xfrm>
          <a:prstGeom prst="curvedLeftArrow">
            <a:avLst>
              <a:gd name="adj1" fmla="val 23211"/>
              <a:gd name="adj2" fmla="val 50000"/>
              <a:gd name="adj3" fmla="val 28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986971" y="6349945"/>
            <a:ext cx="7395029" cy="523220"/>
          </a:xfrm>
          <a:prstGeom prst="rect">
            <a:avLst/>
          </a:prstGeom>
          <a:noFill/>
        </p:spPr>
        <p:txBody>
          <a:bodyPr wrap="square" rtlCol="0">
            <a:spAutoFit/>
          </a:bodyPr>
          <a:lstStyle/>
          <a:p>
            <a:r>
              <a:rPr lang="en-US" sz="1400" dirty="0" smtClean="0"/>
              <a:t>Johnston, C. Rice, M. Derry, H. Burchett, C. Siegler, E. Choi, M. Glesby, M. Mitochondrial DNA, Cognitive Function, and Frailty in Older Adults with HIV. CROI 2020, Boston, MA</a:t>
            </a:r>
            <a:endParaRPr lang="en-US" sz="14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666623"/>
      </p:ext>
    </p:extLst>
  </p:cSld>
  <p:clrMapOvr>
    <a:masterClrMapping/>
  </p:clrMapOvr>
  <mc:AlternateContent xmlns:mc="http://schemas.openxmlformats.org/markup-compatibility/2006">
    <mc:Choice xmlns:p14="http://schemas.microsoft.com/office/powerpoint/2010/main" Requires="p14">
      <p:transition spd="slow" p14:dur="2000" advTm="3460"/>
    </mc:Choice>
    <mc:Fallback>
      <p:transition spd="slow" advTm="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46" y="698755"/>
            <a:ext cx="7543800" cy="1450757"/>
          </a:xfrm>
        </p:spPr>
        <p:txBody>
          <a:bodyPr>
            <a:normAutofit fontScale="90000"/>
          </a:bodyPr>
          <a:lstStyle/>
          <a:p>
            <a:r>
              <a:rPr lang="en-US" dirty="0"/>
              <a:t>Methods: Cross-Sectional Study</a:t>
            </a:r>
            <a:br>
              <a:rPr lang="en-US" dirty="0"/>
            </a:br>
            <a:endParaRPr lang="en-US" dirty="0"/>
          </a:p>
        </p:txBody>
      </p:sp>
      <p:sp>
        <p:nvSpPr>
          <p:cNvPr id="4" name="Frame 3"/>
          <p:cNvSpPr/>
          <p:nvPr/>
        </p:nvSpPr>
        <p:spPr>
          <a:xfrm rot="2774988">
            <a:off x="3494531" y="3141023"/>
            <a:ext cx="1623714" cy="171128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989113" y="1972824"/>
            <a:ext cx="6609614" cy="707886"/>
          </a:xfrm>
          <a:prstGeom prst="rect">
            <a:avLst/>
          </a:prstGeom>
          <a:noFill/>
        </p:spPr>
        <p:txBody>
          <a:bodyPr wrap="square" rtlCol="0">
            <a:spAutoFit/>
          </a:bodyPr>
          <a:lstStyle/>
          <a:p>
            <a:r>
              <a:rPr lang="en-US" sz="2000" b="1" dirty="0"/>
              <a:t>Clinical Visit</a:t>
            </a:r>
            <a:r>
              <a:rPr lang="en-US" sz="2000" dirty="0"/>
              <a:t>: BP Measurement, Waist Circumference, Psychosocial Survey, Frailty </a:t>
            </a:r>
            <a:r>
              <a:rPr lang="en-US" sz="2000" dirty="0" smtClean="0"/>
              <a:t>Phenotype, Cognitive Assessment</a:t>
            </a:r>
            <a:endParaRPr lang="en-US" sz="2000" dirty="0"/>
          </a:p>
        </p:txBody>
      </p:sp>
      <p:sp>
        <p:nvSpPr>
          <p:cNvPr id="6" name="TextBox 5"/>
          <p:cNvSpPr txBox="1"/>
          <p:nvPr/>
        </p:nvSpPr>
        <p:spPr>
          <a:xfrm>
            <a:off x="5892538" y="3579644"/>
            <a:ext cx="3188913" cy="1015663"/>
          </a:xfrm>
          <a:prstGeom prst="rect">
            <a:avLst/>
          </a:prstGeom>
          <a:noFill/>
        </p:spPr>
        <p:txBody>
          <a:bodyPr wrap="square" rtlCol="0">
            <a:spAutoFit/>
          </a:bodyPr>
          <a:lstStyle/>
          <a:p>
            <a:r>
              <a:rPr lang="en-US" sz="2000" b="1" dirty="0"/>
              <a:t>EMR Clinical Data:</a:t>
            </a:r>
            <a:r>
              <a:rPr lang="en-US" sz="2000" dirty="0"/>
              <a:t> </a:t>
            </a:r>
          </a:p>
          <a:p>
            <a:r>
              <a:rPr lang="en-US" sz="2000" dirty="0"/>
              <a:t>Medications, labs, diagnosis codes</a:t>
            </a:r>
          </a:p>
        </p:txBody>
      </p:sp>
      <p:sp>
        <p:nvSpPr>
          <p:cNvPr id="7" name="TextBox 6"/>
          <p:cNvSpPr txBox="1"/>
          <p:nvPr/>
        </p:nvSpPr>
        <p:spPr>
          <a:xfrm>
            <a:off x="2848893" y="5237793"/>
            <a:ext cx="6522720" cy="1015663"/>
          </a:xfrm>
          <a:prstGeom prst="rect">
            <a:avLst/>
          </a:prstGeom>
          <a:noFill/>
        </p:spPr>
        <p:txBody>
          <a:bodyPr wrap="square" rtlCol="0">
            <a:spAutoFit/>
          </a:bodyPr>
          <a:lstStyle/>
          <a:p>
            <a:r>
              <a:rPr lang="en-US" sz="2000" b="1" dirty="0"/>
              <a:t>Blood and Urine </a:t>
            </a:r>
            <a:r>
              <a:rPr lang="en-US" sz="2000" b="1" dirty="0" smtClean="0"/>
              <a:t>Collected</a:t>
            </a:r>
            <a:r>
              <a:rPr lang="en-US" sz="2000" dirty="0"/>
              <a:t>: </a:t>
            </a:r>
          </a:p>
          <a:p>
            <a:r>
              <a:rPr lang="en-US" sz="2000" dirty="0"/>
              <a:t>Measurement of Urine Albumin, Urine Creatinine</a:t>
            </a:r>
          </a:p>
          <a:p>
            <a:r>
              <a:rPr lang="en-US" sz="2000" dirty="0"/>
              <a:t>Cell-free mtDNA measurement by qPCR</a:t>
            </a:r>
          </a:p>
        </p:txBody>
      </p:sp>
      <p:sp>
        <p:nvSpPr>
          <p:cNvPr id="9" name="TextBox 8"/>
          <p:cNvSpPr txBox="1"/>
          <p:nvPr/>
        </p:nvSpPr>
        <p:spPr>
          <a:xfrm>
            <a:off x="274035" y="3533071"/>
            <a:ext cx="3107794" cy="2554545"/>
          </a:xfrm>
          <a:prstGeom prst="rect">
            <a:avLst/>
          </a:prstGeom>
          <a:noFill/>
        </p:spPr>
        <p:txBody>
          <a:bodyPr wrap="square" rtlCol="0">
            <a:spAutoFit/>
          </a:bodyPr>
          <a:lstStyle/>
          <a:p>
            <a:r>
              <a:rPr lang="en-US" sz="2000" b="1" dirty="0"/>
              <a:t>Body </a:t>
            </a:r>
            <a:r>
              <a:rPr lang="en-US" sz="2000" b="1" dirty="0" smtClean="0"/>
              <a:t>Composition:</a:t>
            </a:r>
          </a:p>
          <a:p>
            <a:r>
              <a:rPr lang="en-US" sz="2000" dirty="0" smtClean="0"/>
              <a:t>Bioelectric Impedance Analysis</a:t>
            </a:r>
            <a:r>
              <a:rPr lang="en-US" sz="2000" dirty="0" smtClean="0"/>
              <a:t> </a:t>
            </a:r>
          </a:p>
          <a:p>
            <a:pPr marL="342900" indent="-342900">
              <a:buFontTx/>
              <a:buChar char="-"/>
            </a:pPr>
            <a:r>
              <a:rPr lang="en-US" sz="2000" dirty="0" smtClean="0"/>
              <a:t>Skeletal Muscle Index</a:t>
            </a:r>
          </a:p>
          <a:p>
            <a:pPr marL="342900" indent="-342900">
              <a:buFontTx/>
              <a:buChar char="-"/>
            </a:pPr>
            <a:r>
              <a:rPr lang="en-US" sz="2000" dirty="0" smtClean="0"/>
              <a:t>Fat Mass Index</a:t>
            </a:r>
          </a:p>
          <a:p>
            <a:endParaRPr lang="en-US" sz="2000" b="1" dirty="0"/>
          </a:p>
          <a:p>
            <a:endParaRPr lang="en-US" sz="2000" b="1" dirty="0"/>
          </a:p>
          <a:p>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9300028"/>
      </p:ext>
    </p:extLst>
  </p:cSld>
  <p:clrMapOvr>
    <a:masterClrMapping/>
  </p:clrMapOvr>
  <mc:AlternateContent xmlns:mc="http://schemas.openxmlformats.org/markup-compatibility/2006">
    <mc:Choice xmlns:p14="http://schemas.microsoft.com/office/powerpoint/2010/main" Requires="p14">
      <p:transition spd="slow" p14:dur="2000" advTm="3229"/>
    </mc:Choice>
    <mc:Fallback>
      <p:transition spd="slow" advTm="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A2F0-E36C-8B4E-A330-D6936A848132}"/>
              </a:ext>
            </a:extLst>
          </p:cNvPr>
          <p:cNvSpPr>
            <a:spLocks noGrp="1"/>
          </p:cNvSpPr>
          <p:nvPr>
            <p:ph type="title"/>
          </p:nvPr>
        </p:nvSpPr>
        <p:spPr/>
        <p:txBody>
          <a:bodyPr/>
          <a:lstStyle/>
          <a:p>
            <a:r>
              <a:rPr lang="en-US" dirty="0"/>
              <a:t>Results: Study Participants (N=164)</a:t>
            </a:r>
          </a:p>
        </p:txBody>
      </p:sp>
      <p:sp>
        <p:nvSpPr>
          <p:cNvPr id="3" name="Content Placeholder 2">
            <a:extLst>
              <a:ext uri="{FF2B5EF4-FFF2-40B4-BE49-F238E27FC236}">
                <a16:creationId xmlns:a16="http://schemas.microsoft.com/office/drawing/2014/main" id="{CB0BC54B-7B83-B347-8171-7CE9B71EC32E}"/>
              </a:ext>
            </a:extLst>
          </p:cNvPr>
          <p:cNvSpPr>
            <a:spLocks noGrp="1"/>
          </p:cNvSpPr>
          <p:nvPr>
            <p:ph idx="1"/>
          </p:nvPr>
        </p:nvSpPr>
        <p:spPr>
          <a:xfrm>
            <a:off x="457201" y="1968569"/>
            <a:ext cx="8686800" cy="4727653"/>
          </a:xfrm>
        </p:spPr>
        <p:txBody>
          <a:bodyPr>
            <a:normAutofit/>
          </a:bodyPr>
          <a:lstStyle/>
          <a:p>
            <a:r>
              <a:rPr lang="en-US" dirty="0">
                <a:solidFill>
                  <a:schemeClr val="tx1"/>
                </a:solidFill>
              </a:rPr>
              <a:t>Age range </a:t>
            </a:r>
            <a:r>
              <a:rPr lang="en-US" b="1" dirty="0">
                <a:solidFill>
                  <a:schemeClr val="tx1"/>
                </a:solidFill>
              </a:rPr>
              <a:t>55-78 years </a:t>
            </a:r>
            <a:r>
              <a:rPr lang="en-US" dirty="0">
                <a:solidFill>
                  <a:schemeClr val="tx1"/>
                </a:solidFill>
              </a:rPr>
              <a:t>(mean 61, SD 6)</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sz="2000" b="1" dirty="0">
                <a:solidFill>
                  <a:schemeClr val="tx1"/>
                </a:solidFill>
              </a:rPr>
              <a:t>Median Time Living with HIV 25 years. </a:t>
            </a:r>
            <a:r>
              <a:rPr lang="en-US" sz="2000" dirty="0">
                <a:solidFill>
                  <a:schemeClr val="tx1"/>
                </a:solidFill>
              </a:rPr>
              <a:t>Range 5-38 (IQR 22-29)</a:t>
            </a:r>
          </a:p>
          <a:p>
            <a:pPr marL="0" indent="0">
              <a:buNone/>
            </a:pPr>
            <a:r>
              <a:rPr lang="en-US" sz="2000" b="1" dirty="0">
                <a:solidFill>
                  <a:schemeClr val="tx1"/>
                </a:solidFill>
              </a:rPr>
              <a:t>93% with HIV-1 Viral Load &lt;200 copies/ml</a:t>
            </a:r>
          </a:p>
          <a:p>
            <a:pPr marL="0" indent="0">
              <a:buNone/>
            </a:pPr>
            <a:r>
              <a:rPr lang="en-US" sz="2000" b="1" dirty="0">
                <a:solidFill>
                  <a:schemeClr val="tx1"/>
                </a:solidFill>
              </a:rPr>
              <a:t>CD4: median 582 </a:t>
            </a:r>
            <a:r>
              <a:rPr lang="en-US" sz="2000" dirty="0">
                <a:solidFill>
                  <a:schemeClr val="tx1"/>
                </a:solidFill>
              </a:rPr>
              <a:t>(IQR 402-795)</a:t>
            </a:r>
          </a:p>
        </p:txBody>
      </p:sp>
      <p:graphicFrame>
        <p:nvGraphicFramePr>
          <p:cNvPr id="4" name="Chart 3">
            <a:extLst>
              <a:ext uri="{FF2B5EF4-FFF2-40B4-BE49-F238E27FC236}">
                <a16:creationId xmlns:a16="http://schemas.microsoft.com/office/drawing/2014/main" id="{66F97C2E-CAE5-F343-A840-94A61CF25A1C}"/>
              </a:ext>
            </a:extLst>
          </p:cNvPr>
          <p:cNvGraphicFramePr/>
          <p:nvPr>
            <p:extLst>
              <p:ext uri="{D42A27DB-BD31-4B8C-83A1-F6EECF244321}">
                <p14:modId xmlns:p14="http://schemas.microsoft.com/office/powerpoint/2010/main" val="2957114439"/>
              </p:ext>
            </p:extLst>
          </p:nvPr>
        </p:nvGraphicFramePr>
        <p:xfrm>
          <a:off x="880107" y="2201128"/>
          <a:ext cx="3794763" cy="28625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F1D1C45C-C2EE-024E-B999-0D75C8EEDDD6}"/>
              </a:ext>
            </a:extLst>
          </p:cNvPr>
          <p:cNvGraphicFramePr/>
          <p:nvPr>
            <p:extLst>
              <p:ext uri="{D42A27DB-BD31-4B8C-83A1-F6EECF244321}">
                <p14:modId xmlns:p14="http://schemas.microsoft.com/office/powerpoint/2010/main" val="1345565768"/>
              </p:ext>
            </p:extLst>
          </p:nvPr>
        </p:nvGraphicFramePr>
        <p:xfrm>
          <a:off x="5097776" y="2237380"/>
          <a:ext cx="3147060" cy="2844971"/>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9753316A-9F70-BD4D-928C-AEB191097270}"/>
              </a:ext>
            </a:extLst>
          </p:cNvPr>
          <p:cNvSpPr txBox="1"/>
          <p:nvPr/>
        </p:nvSpPr>
        <p:spPr>
          <a:xfrm>
            <a:off x="2890398" y="3406563"/>
            <a:ext cx="891540" cy="369332"/>
          </a:xfrm>
          <a:prstGeom prst="rect">
            <a:avLst/>
          </a:prstGeom>
          <a:noFill/>
        </p:spPr>
        <p:txBody>
          <a:bodyPr wrap="square" rtlCol="0">
            <a:spAutoFit/>
          </a:bodyPr>
          <a:lstStyle/>
          <a:p>
            <a:r>
              <a:rPr lang="en-US" dirty="0">
                <a:solidFill>
                  <a:schemeClr val="bg1"/>
                </a:solidFill>
              </a:rPr>
              <a:t>Female</a:t>
            </a:r>
          </a:p>
        </p:txBody>
      </p:sp>
      <p:sp>
        <p:nvSpPr>
          <p:cNvPr id="8" name="TextBox 7">
            <a:extLst>
              <a:ext uri="{FF2B5EF4-FFF2-40B4-BE49-F238E27FC236}">
                <a16:creationId xmlns:a16="http://schemas.microsoft.com/office/drawing/2014/main" id="{D93D48C4-41DB-C149-B361-3BFDF2FA7D9E}"/>
              </a:ext>
            </a:extLst>
          </p:cNvPr>
          <p:cNvSpPr txBox="1"/>
          <p:nvPr/>
        </p:nvSpPr>
        <p:spPr>
          <a:xfrm>
            <a:off x="1828799" y="3632384"/>
            <a:ext cx="792480" cy="369332"/>
          </a:xfrm>
          <a:prstGeom prst="rect">
            <a:avLst/>
          </a:prstGeom>
          <a:noFill/>
        </p:spPr>
        <p:txBody>
          <a:bodyPr wrap="square" rtlCol="0">
            <a:spAutoFit/>
          </a:bodyPr>
          <a:lstStyle/>
          <a:p>
            <a:r>
              <a:rPr lang="en-US" dirty="0"/>
              <a:t>Male</a:t>
            </a:r>
          </a:p>
        </p:txBody>
      </p:sp>
      <p:sp>
        <p:nvSpPr>
          <p:cNvPr id="9" name="TextBox 8">
            <a:extLst>
              <a:ext uri="{FF2B5EF4-FFF2-40B4-BE49-F238E27FC236}">
                <a16:creationId xmlns:a16="http://schemas.microsoft.com/office/drawing/2014/main" id="{9753316A-9F70-BD4D-928C-AEB191097270}"/>
              </a:ext>
            </a:extLst>
          </p:cNvPr>
          <p:cNvSpPr txBox="1"/>
          <p:nvPr/>
        </p:nvSpPr>
        <p:spPr>
          <a:xfrm>
            <a:off x="6909435" y="3329619"/>
            <a:ext cx="1070024" cy="523220"/>
          </a:xfrm>
          <a:prstGeom prst="rect">
            <a:avLst/>
          </a:prstGeom>
          <a:noFill/>
        </p:spPr>
        <p:txBody>
          <a:bodyPr wrap="square" rtlCol="0">
            <a:spAutoFit/>
          </a:bodyPr>
          <a:lstStyle/>
          <a:p>
            <a:r>
              <a:rPr lang="en-US" sz="1400" b="1" dirty="0">
                <a:solidFill>
                  <a:schemeClr val="bg1"/>
                </a:solidFill>
              </a:rPr>
              <a:t>African</a:t>
            </a:r>
          </a:p>
          <a:p>
            <a:r>
              <a:rPr lang="en-US" sz="1400" b="1" dirty="0">
                <a:solidFill>
                  <a:schemeClr val="bg1"/>
                </a:solidFill>
              </a:rPr>
              <a:t>American</a:t>
            </a:r>
          </a:p>
        </p:txBody>
      </p:sp>
      <p:sp>
        <p:nvSpPr>
          <p:cNvPr id="10" name="TextBox 9">
            <a:extLst>
              <a:ext uri="{FF2B5EF4-FFF2-40B4-BE49-F238E27FC236}">
                <a16:creationId xmlns:a16="http://schemas.microsoft.com/office/drawing/2014/main" id="{9753316A-9F70-BD4D-928C-AEB191097270}"/>
              </a:ext>
            </a:extLst>
          </p:cNvPr>
          <p:cNvSpPr txBox="1"/>
          <p:nvPr/>
        </p:nvSpPr>
        <p:spPr>
          <a:xfrm>
            <a:off x="5636457" y="4001716"/>
            <a:ext cx="1070024" cy="307777"/>
          </a:xfrm>
          <a:prstGeom prst="rect">
            <a:avLst/>
          </a:prstGeom>
          <a:noFill/>
        </p:spPr>
        <p:txBody>
          <a:bodyPr wrap="square" rtlCol="0">
            <a:spAutoFit/>
          </a:bodyPr>
          <a:lstStyle/>
          <a:p>
            <a:r>
              <a:rPr lang="en-US" sz="1400" b="1" dirty="0"/>
              <a:t>Caucasian</a:t>
            </a:r>
          </a:p>
        </p:txBody>
      </p:sp>
      <p:sp>
        <p:nvSpPr>
          <p:cNvPr id="11" name="TextBox 10">
            <a:extLst>
              <a:ext uri="{FF2B5EF4-FFF2-40B4-BE49-F238E27FC236}">
                <a16:creationId xmlns:a16="http://schemas.microsoft.com/office/drawing/2014/main" id="{9753316A-9F70-BD4D-928C-AEB191097270}"/>
              </a:ext>
            </a:extLst>
          </p:cNvPr>
          <p:cNvSpPr txBox="1"/>
          <p:nvPr/>
        </p:nvSpPr>
        <p:spPr>
          <a:xfrm>
            <a:off x="6070795" y="2893590"/>
            <a:ext cx="1070024" cy="307777"/>
          </a:xfrm>
          <a:prstGeom prst="rect">
            <a:avLst/>
          </a:prstGeom>
          <a:noFill/>
        </p:spPr>
        <p:txBody>
          <a:bodyPr wrap="square" rtlCol="0">
            <a:spAutoFit/>
          </a:bodyPr>
          <a:lstStyle/>
          <a:p>
            <a:r>
              <a:rPr lang="en-US" sz="1400" b="1" dirty="0"/>
              <a:t>Other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8502283"/>
      </p:ext>
    </p:extLst>
  </p:cSld>
  <p:clrMapOvr>
    <a:masterClrMapping/>
  </p:clrMapOvr>
  <mc:AlternateContent xmlns:mc="http://schemas.openxmlformats.org/markup-compatibility/2006">
    <mc:Choice xmlns:p14="http://schemas.microsoft.com/office/powerpoint/2010/main" Requires="p14">
      <p:transition spd="slow" p14:dur="2000" advTm="23505"/>
    </mc:Choice>
    <mc:Fallback>
      <p:transition spd="slow" advTm="2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6F70-FC08-1A45-8144-9CE9ADDCBE03}"/>
              </a:ext>
            </a:extLst>
          </p:cNvPr>
          <p:cNvSpPr>
            <a:spLocks noGrp="1"/>
          </p:cNvSpPr>
          <p:nvPr>
            <p:ph type="title"/>
          </p:nvPr>
        </p:nvSpPr>
        <p:spPr>
          <a:xfrm>
            <a:off x="280034" y="209239"/>
            <a:ext cx="8863966" cy="1450757"/>
          </a:xfrm>
        </p:spPr>
        <p:txBody>
          <a:bodyPr>
            <a:normAutofit fontScale="90000"/>
          </a:bodyPr>
          <a:lstStyle/>
          <a:p>
            <a:r>
              <a:rPr lang="en-US" dirty="0"/>
              <a:t>Age and Elevated Albuminuria Positively Associated with Cell-Free Urine mtDNA</a:t>
            </a:r>
          </a:p>
        </p:txBody>
      </p:sp>
      <p:pic>
        <p:nvPicPr>
          <p:cNvPr id="8" name="Picture 7">
            <a:extLst>
              <a:ext uri="{FF2B5EF4-FFF2-40B4-BE49-F238E27FC236}">
                <a16:creationId xmlns:a16="http://schemas.microsoft.com/office/drawing/2014/main" id="{0C59C7AB-5CBC-3947-A59E-D6159DBBA654}"/>
              </a:ext>
            </a:extLst>
          </p:cNvPr>
          <p:cNvPicPr>
            <a:picLocks noChangeAspect="1"/>
          </p:cNvPicPr>
          <p:nvPr/>
        </p:nvPicPr>
        <p:blipFill>
          <a:blip r:embed="rId5"/>
          <a:stretch>
            <a:fillRect/>
          </a:stretch>
        </p:blipFill>
        <p:spPr>
          <a:xfrm>
            <a:off x="0" y="2464633"/>
            <a:ext cx="3975314" cy="2891138"/>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49108280"/>
              </p:ext>
            </p:extLst>
          </p:nvPr>
        </p:nvGraphicFramePr>
        <p:xfrm>
          <a:off x="3846286" y="2334003"/>
          <a:ext cx="5776685" cy="39651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4487743" y="2847314"/>
            <a:ext cx="522514" cy="707886"/>
          </a:xfrm>
          <a:prstGeom prst="rect">
            <a:avLst/>
          </a:prstGeom>
          <a:noFill/>
        </p:spPr>
        <p:txBody>
          <a:bodyPr wrap="square" rtlCol="0">
            <a:spAutoFit/>
          </a:bodyPr>
          <a:lstStyle/>
          <a:p>
            <a:r>
              <a:rPr lang="en-US" sz="4000" dirty="0" smtClean="0"/>
              <a:t>*</a:t>
            </a:r>
            <a:endParaRPr lang="en-US" sz="4000" dirty="0"/>
          </a:p>
        </p:txBody>
      </p:sp>
      <p:sp>
        <p:nvSpPr>
          <p:cNvPr id="9" name="TextBox 8"/>
          <p:cNvSpPr txBox="1"/>
          <p:nvPr/>
        </p:nvSpPr>
        <p:spPr>
          <a:xfrm>
            <a:off x="280034" y="5355771"/>
            <a:ext cx="4872538" cy="923330"/>
          </a:xfrm>
          <a:prstGeom prst="rect">
            <a:avLst/>
          </a:prstGeom>
          <a:noFill/>
        </p:spPr>
        <p:txBody>
          <a:bodyPr wrap="square" rtlCol="0">
            <a:spAutoFit/>
          </a:bodyPr>
          <a:lstStyle/>
          <a:p>
            <a:r>
              <a:rPr lang="en-US" dirty="0" smtClean="0"/>
              <a:t>N= 151 Urine Samples</a:t>
            </a:r>
          </a:p>
          <a:p>
            <a:r>
              <a:rPr lang="en-US" dirty="0" smtClean="0"/>
              <a:t>Geometric Mean 2.4 x10</a:t>
            </a:r>
            <a:r>
              <a:rPr lang="en-US" baseline="30000" dirty="0" smtClean="0"/>
              <a:t>8 </a:t>
            </a:r>
            <a:r>
              <a:rPr lang="en-US" dirty="0" smtClean="0"/>
              <a:t> [95%CI: 2.0x</a:t>
            </a:r>
            <a:r>
              <a:rPr lang="en-US" dirty="0"/>
              <a:t>10</a:t>
            </a:r>
            <a:r>
              <a:rPr lang="en-US" baseline="30000" dirty="0"/>
              <a:t>8</a:t>
            </a:r>
            <a:r>
              <a:rPr lang="en-US" dirty="0" smtClean="0"/>
              <a:t> -3.1x10</a:t>
            </a:r>
            <a:r>
              <a:rPr lang="en-US" baseline="30000" dirty="0" smtClean="0"/>
              <a:t>8</a:t>
            </a:r>
            <a:r>
              <a:rPr lang="en-US" dirty="0" smtClean="0"/>
              <a:t>]</a:t>
            </a:r>
            <a:endParaRPr lang="en-US" baseline="30000" dirty="0"/>
          </a:p>
        </p:txBody>
      </p:sp>
      <p:sp>
        <p:nvSpPr>
          <p:cNvPr id="10" name="TextBox 9"/>
          <p:cNvSpPr txBox="1"/>
          <p:nvPr/>
        </p:nvSpPr>
        <p:spPr>
          <a:xfrm>
            <a:off x="4601029" y="1944914"/>
            <a:ext cx="4049485" cy="369332"/>
          </a:xfrm>
          <a:prstGeom prst="rect">
            <a:avLst/>
          </a:prstGeom>
          <a:noFill/>
          <a:ln>
            <a:solidFill>
              <a:schemeClr val="accent1"/>
            </a:solidFill>
          </a:ln>
        </p:spPr>
        <p:txBody>
          <a:bodyPr wrap="square" rtlCol="0">
            <a:spAutoFit/>
          </a:bodyPr>
          <a:lstStyle/>
          <a:p>
            <a:r>
              <a:rPr lang="en-US" dirty="0" smtClean="0"/>
              <a:t>Multivariable Linear Regression Model </a:t>
            </a:r>
            <a:endParaRPr lang="en-US" dirty="0"/>
          </a:p>
        </p:txBody>
      </p:sp>
      <p:sp>
        <p:nvSpPr>
          <p:cNvPr id="11" name="TextBox 10"/>
          <p:cNvSpPr txBox="1"/>
          <p:nvPr/>
        </p:nvSpPr>
        <p:spPr>
          <a:xfrm>
            <a:off x="650148" y="2139459"/>
            <a:ext cx="4872538" cy="369332"/>
          </a:xfrm>
          <a:prstGeom prst="rect">
            <a:avLst/>
          </a:prstGeom>
          <a:noFill/>
        </p:spPr>
        <p:txBody>
          <a:bodyPr wrap="square" rtlCol="0">
            <a:spAutoFit/>
          </a:bodyPr>
          <a:lstStyle/>
          <a:p>
            <a:r>
              <a:rPr lang="en-US" dirty="0" smtClean="0"/>
              <a:t>Log Cell Free Urine mtDNA</a:t>
            </a:r>
            <a:endParaRPr lang="en-US" baseline="30000" dirty="0"/>
          </a:p>
        </p:txBody>
      </p:sp>
      <p:sp>
        <p:nvSpPr>
          <p:cNvPr id="12" name="TextBox 11"/>
          <p:cNvSpPr txBox="1"/>
          <p:nvPr/>
        </p:nvSpPr>
        <p:spPr>
          <a:xfrm>
            <a:off x="4601029" y="3147621"/>
            <a:ext cx="522514" cy="707886"/>
          </a:xfrm>
          <a:prstGeom prst="rect">
            <a:avLst/>
          </a:prstGeom>
          <a:noFill/>
        </p:spPr>
        <p:txBody>
          <a:bodyPr wrap="square" rtlCol="0">
            <a:spAutoFit/>
          </a:bodyPr>
          <a:lstStyle/>
          <a:p>
            <a:r>
              <a:rPr lang="en-US" sz="4000" dirty="0" smtClean="0"/>
              <a:t>*</a:t>
            </a:r>
            <a:endParaRPr lang="en-US" sz="40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2317582"/>
      </p:ext>
    </p:extLst>
  </p:cSld>
  <p:clrMapOvr>
    <a:masterClrMapping/>
  </p:clrMapOvr>
  <mc:AlternateContent xmlns:mc="http://schemas.openxmlformats.org/markup-compatibility/2006">
    <mc:Choice xmlns:p14="http://schemas.microsoft.com/office/powerpoint/2010/main" Requires="p14">
      <p:transition spd="slow" p14:dur="2000" advTm="3495"/>
    </mc:Choice>
    <mc:Fallback>
      <p:transition spd="slow" advTm="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892" y="208063"/>
            <a:ext cx="8549640" cy="1450757"/>
          </a:xfrm>
        </p:spPr>
        <p:txBody>
          <a:bodyPr/>
          <a:lstStyle/>
          <a:p>
            <a:r>
              <a:rPr lang="en-US" dirty="0"/>
              <a:t>Results: Fried Frailty Phenotype</a:t>
            </a:r>
          </a:p>
        </p:txBody>
      </p:sp>
      <p:sp>
        <p:nvSpPr>
          <p:cNvPr id="3" name="Content Placeholder 2"/>
          <p:cNvSpPr>
            <a:spLocks noGrp="1"/>
          </p:cNvSpPr>
          <p:nvPr>
            <p:ph idx="1"/>
          </p:nvPr>
        </p:nvSpPr>
        <p:spPr>
          <a:xfrm>
            <a:off x="560088" y="1897174"/>
            <a:ext cx="7543801" cy="4023360"/>
          </a:xfrm>
        </p:spPr>
        <p:txBody>
          <a:bodyPr/>
          <a:lstStyle/>
          <a:p>
            <a:pPr>
              <a:buFont typeface="Wingdings" panose="05000000000000000000" pitchFamily="2" charset="2"/>
              <a:buChar char="v"/>
            </a:pPr>
            <a:r>
              <a:rPr lang="en-US" sz="2800" dirty="0"/>
              <a:t>Slowness (timed walk)</a:t>
            </a:r>
          </a:p>
          <a:p>
            <a:pPr>
              <a:buFont typeface="Wingdings" panose="05000000000000000000" pitchFamily="2" charset="2"/>
              <a:buChar char="v"/>
            </a:pPr>
            <a:r>
              <a:rPr lang="en-US" sz="2800" dirty="0"/>
              <a:t>Weakness (grip strength)</a:t>
            </a:r>
          </a:p>
          <a:p>
            <a:pPr>
              <a:buFont typeface="Wingdings" panose="05000000000000000000" pitchFamily="2" charset="2"/>
              <a:buChar char="v"/>
            </a:pPr>
            <a:r>
              <a:rPr lang="en-US" sz="2800" dirty="0"/>
              <a:t>Weight Loss </a:t>
            </a:r>
          </a:p>
          <a:p>
            <a:pPr>
              <a:buFont typeface="Wingdings" panose="05000000000000000000" pitchFamily="2" charset="2"/>
              <a:buChar char="v"/>
            </a:pPr>
            <a:r>
              <a:rPr lang="en-US" sz="2800" dirty="0"/>
              <a:t>Low Activity</a:t>
            </a:r>
          </a:p>
          <a:p>
            <a:pPr>
              <a:buFont typeface="Wingdings" panose="05000000000000000000" pitchFamily="2" charset="2"/>
              <a:buChar char="v"/>
            </a:pPr>
            <a:r>
              <a:rPr lang="en-US" sz="2800" dirty="0"/>
              <a:t>Exhaustion</a:t>
            </a:r>
          </a:p>
          <a:p>
            <a:r>
              <a:rPr lang="en-US" dirty="0"/>
              <a:t> </a:t>
            </a:r>
          </a:p>
        </p:txBody>
      </p:sp>
      <p:sp>
        <p:nvSpPr>
          <p:cNvPr id="8" name="TextBox 7"/>
          <p:cNvSpPr txBox="1"/>
          <p:nvPr/>
        </p:nvSpPr>
        <p:spPr>
          <a:xfrm>
            <a:off x="3554730" y="6423660"/>
            <a:ext cx="4994910" cy="523220"/>
          </a:xfrm>
          <a:prstGeom prst="rect">
            <a:avLst/>
          </a:prstGeom>
          <a:noFill/>
        </p:spPr>
        <p:txBody>
          <a:bodyPr wrap="square" rtlCol="0">
            <a:spAutoFit/>
          </a:bodyPr>
          <a:lstStyle/>
          <a:p>
            <a:r>
              <a:rPr lang="en-US" sz="1400" dirty="0"/>
              <a:t>Fried, L. P. </a:t>
            </a:r>
            <a:r>
              <a:rPr lang="en-US" sz="1400" i="1" dirty="0"/>
              <a:t>et al.</a:t>
            </a:r>
            <a:r>
              <a:rPr lang="en-US" sz="1400" dirty="0"/>
              <a:t> </a:t>
            </a:r>
            <a:r>
              <a:rPr lang="en-US" sz="1400" i="1" dirty="0"/>
              <a:t>Frailty in Older Adults: Evidence for a Phenotype</a:t>
            </a:r>
            <a:r>
              <a:rPr lang="en-US" sz="1400" dirty="0"/>
              <a:t>. </a:t>
            </a:r>
            <a:r>
              <a:rPr lang="en-US" sz="1400" i="1" dirty="0"/>
              <a:t>Journal of Gerontology: MEDICAL SCIENCES</a:t>
            </a:r>
            <a:r>
              <a:rPr lang="en-US" sz="1400" dirty="0"/>
              <a:t> </a:t>
            </a:r>
            <a:r>
              <a:rPr lang="en-US" sz="1400" b="1" dirty="0"/>
              <a:t>56,</a:t>
            </a:r>
            <a:r>
              <a:rPr lang="en-US" sz="1400" dirty="0"/>
              <a:t> (2001).</a:t>
            </a:r>
          </a:p>
        </p:txBody>
      </p:sp>
      <p:graphicFrame>
        <p:nvGraphicFramePr>
          <p:cNvPr id="9" name="Table 8"/>
          <p:cNvGraphicFramePr>
            <a:graphicFrameLocks noGrp="1"/>
          </p:cNvGraphicFramePr>
          <p:nvPr>
            <p:extLst>
              <p:ext uri="{D42A27DB-BD31-4B8C-83A1-F6EECF244321}">
                <p14:modId xmlns:p14="http://schemas.microsoft.com/office/powerpoint/2010/main" val="593735449"/>
              </p:ext>
            </p:extLst>
          </p:nvPr>
        </p:nvGraphicFramePr>
        <p:xfrm>
          <a:off x="4795712" y="1845733"/>
          <a:ext cx="4274820" cy="2989912"/>
        </p:xfrm>
        <a:graphic>
          <a:graphicData uri="http://schemas.openxmlformats.org/drawingml/2006/table">
            <a:tbl>
              <a:tblPr firstRow="1" bandRow="1">
                <a:tableStyleId>{5C22544A-7EE6-4342-B048-85BDC9FD1C3A}</a:tableStyleId>
              </a:tblPr>
              <a:tblGrid>
                <a:gridCol w="1424940">
                  <a:extLst>
                    <a:ext uri="{9D8B030D-6E8A-4147-A177-3AD203B41FA5}">
                      <a16:colId xmlns:a16="http://schemas.microsoft.com/office/drawing/2014/main" val="20000"/>
                    </a:ext>
                  </a:extLst>
                </a:gridCol>
                <a:gridCol w="1424940">
                  <a:extLst>
                    <a:ext uri="{9D8B030D-6E8A-4147-A177-3AD203B41FA5}">
                      <a16:colId xmlns:a16="http://schemas.microsoft.com/office/drawing/2014/main" val="20001"/>
                    </a:ext>
                  </a:extLst>
                </a:gridCol>
                <a:gridCol w="1424940">
                  <a:extLst>
                    <a:ext uri="{9D8B030D-6E8A-4147-A177-3AD203B41FA5}">
                      <a16:colId xmlns:a16="http://schemas.microsoft.com/office/drawing/2014/main" val="20002"/>
                    </a:ext>
                  </a:extLst>
                </a:gridCol>
              </a:tblGrid>
              <a:tr h="828334">
                <a:tc>
                  <a:txBody>
                    <a:bodyPr/>
                    <a:lstStyle/>
                    <a:p>
                      <a:r>
                        <a:rPr lang="en-US" sz="2000" dirty="0"/>
                        <a:t>Score</a:t>
                      </a:r>
                    </a:p>
                  </a:txBody>
                  <a:tcPr/>
                </a:tc>
                <a:tc>
                  <a:txBody>
                    <a:bodyPr/>
                    <a:lstStyle/>
                    <a:p>
                      <a:r>
                        <a:rPr lang="en-US" sz="2000" dirty="0"/>
                        <a:t>State</a:t>
                      </a:r>
                    </a:p>
                  </a:txBody>
                  <a:tcPr/>
                </a:tc>
                <a:tc>
                  <a:txBody>
                    <a:bodyPr/>
                    <a:lstStyle/>
                    <a:p>
                      <a:r>
                        <a:rPr lang="en-US" sz="2000" dirty="0"/>
                        <a:t>N(%) </a:t>
                      </a:r>
                    </a:p>
                  </a:txBody>
                  <a:tcPr/>
                </a:tc>
                <a:extLst>
                  <a:ext uri="{0D108BD9-81ED-4DB2-BD59-A6C34878D82A}">
                    <a16:rowId xmlns:a16="http://schemas.microsoft.com/office/drawing/2014/main" val="10000"/>
                  </a:ext>
                </a:extLst>
              </a:tr>
              <a:tr h="720526">
                <a:tc>
                  <a:txBody>
                    <a:bodyPr/>
                    <a:lstStyle/>
                    <a:p>
                      <a:r>
                        <a:rPr lang="en-US" sz="2000" dirty="0"/>
                        <a:t>0</a:t>
                      </a:r>
                    </a:p>
                  </a:txBody>
                  <a:tcPr/>
                </a:tc>
                <a:tc>
                  <a:txBody>
                    <a:bodyPr/>
                    <a:lstStyle/>
                    <a:p>
                      <a:r>
                        <a:rPr lang="en-US" sz="2000" dirty="0"/>
                        <a:t>Non-Frail</a:t>
                      </a:r>
                    </a:p>
                  </a:txBody>
                  <a:tcPr/>
                </a:tc>
                <a:tc>
                  <a:txBody>
                    <a:bodyPr/>
                    <a:lstStyle/>
                    <a:p>
                      <a:r>
                        <a:rPr lang="en-US" sz="2000" dirty="0"/>
                        <a:t>49</a:t>
                      </a:r>
                      <a:r>
                        <a:rPr lang="en-US" sz="2000" baseline="0" dirty="0"/>
                        <a:t> (30%)</a:t>
                      </a:r>
                      <a:endParaRPr lang="en-US" sz="2000" dirty="0"/>
                    </a:p>
                  </a:txBody>
                  <a:tcPr/>
                </a:tc>
                <a:extLst>
                  <a:ext uri="{0D108BD9-81ED-4DB2-BD59-A6C34878D82A}">
                    <a16:rowId xmlns:a16="http://schemas.microsoft.com/office/drawing/2014/main" val="10001"/>
                  </a:ext>
                </a:extLst>
              </a:tr>
              <a:tr h="720526">
                <a:tc>
                  <a:txBody>
                    <a:bodyPr/>
                    <a:lstStyle/>
                    <a:p>
                      <a:r>
                        <a:rPr lang="en-US" sz="2000" dirty="0"/>
                        <a:t>1-2</a:t>
                      </a:r>
                    </a:p>
                  </a:txBody>
                  <a:tcPr/>
                </a:tc>
                <a:tc>
                  <a:txBody>
                    <a:bodyPr/>
                    <a:lstStyle/>
                    <a:p>
                      <a:r>
                        <a:rPr lang="en-US" sz="2000" dirty="0"/>
                        <a:t>Pre-Frail</a:t>
                      </a:r>
                    </a:p>
                  </a:txBody>
                  <a:tcPr/>
                </a:tc>
                <a:tc>
                  <a:txBody>
                    <a:bodyPr/>
                    <a:lstStyle/>
                    <a:p>
                      <a:r>
                        <a:rPr lang="en-US" sz="2000" dirty="0"/>
                        <a:t>95 (58%)</a:t>
                      </a:r>
                    </a:p>
                  </a:txBody>
                  <a:tcPr/>
                </a:tc>
                <a:extLst>
                  <a:ext uri="{0D108BD9-81ED-4DB2-BD59-A6C34878D82A}">
                    <a16:rowId xmlns:a16="http://schemas.microsoft.com/office/drawing/2014/main" val="10002"/>
                  </a:ext>
                </a:extLst>
              </a:tr>
              <a:tr h="720526">
                <a:tc>
                  <a:txBody>
                    <a:bodyPr/>
                    <a:lstStyle/>
                    <a:p>
                      <a:r>
                        <a:rPr lang="en-US" sz="2000" dirty="0"/>
                        <a:t>3+ </a:t>
                      </a:r>
                    </a:p>
                  </a:txBody>
                  <a:tcPr/>
                </a:tc>
                <a:tc>
                  <a:txBody>
                    <a:bodyPr/>
                    <a:lstStyle/>
                    <a:p>
                      <a:r>
                        <a:rPr lang="en-US" sz="2000" dirty="0"/>
                        <a:t>Frail</a:t>
                      </a:r>
                    </a:p>
                  </a:txBody>
                  <a:tcPr/>
                </a:tc>
                <a:tc>
                  <a:txBody>
                    <a:bodyPr/>
                    <a:lstStyle/>
                    <a:p>
                      <a:r>
                        <a:rPr lang="en-US" sz="2000" dirty="0"/>
                        <a:t>20 (12%)</a:t>
                      </a:r>
                    </a:p>
                  </a:txBody>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6"/>
          <a:stretch>
            <a:fillRect/>
          </a:stretch>
        </p:blipFill>
        <p:spPr>
          <a:xfrm>
            <a:off x="560088" y="4835647"/>
            <a:ext cx="7318506" cy="1401099"/>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7566782"/>
      </p:ext>
    </p:extLst>
  </p:cSld>
  <p:clrMapOvr>
    <a:masterClrMapping/>
  </p:clrMapOvr>
  <mc:AlternateContent xmlns:mc="http://schemas.openxmlformats.org/markup-compatibility/2006">
    <mc:Choice xmlns:p14="http://schemas.microsoft.com/office/powerpoint/2010/main" Requires="p14">
      <p:transition spd="slow" p14:dur="2000" advTm="12823"/>
    </mc:Choice>
    <mc:Fallback>
      <p:transition spd="slow" advTm="12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33C8-FBB5-6240-AE70-BC911E3605AC}"/>
              </a:ext>
            </a:extLst>
          </p:cNvPr>
          <p:cNvSpPr>
            <a:spLocks noGrp="1"/>
          </p:cNvSpPr>
          <p:nvPr>
            <p:ph type="title"/>
          </p:nvPr>
        </p:nvSpPr>
        <p:spPr>
          <a:xfrm>
            <a:off x="1" y="286604"/>
            <a:ext cx="8943974" cy="1450757"/>
          </a:xfrm>
        </p:spPr>
        <p:txBody>
          <a:bodyPr>
            <a:normAutofit fontScale="90000"/>
          </a:bodyPr>
          <a:lstStyle/>
          <a:p>
            <a:r>
              <a:rPr lang="en-US" dirty="0"/>
              <a:t>Urine mtDNA Level Higher in Participants with Unintentional Weight </a:t>
            </a:r>
            <a:r>
              <a:rPr lang="en-US" dirty="0" smtClean="0"/>
              <a:t>Loss &gt;10lbs</a:t>
            </a:r>
            <a:endParaRPr lang="en-US" dirty="0"/>
          </a:p>
        </p:txBody>
      </p:sp>
      <p:pic>
        <p:nvPicPr>
          <p:cNvPr id="7" name="Content Placeholder 6">
            <a:extLst>
              <a:ext uri="{FF2B5EF4-FFF2-40B4-BE49-F238E27FC236}">
                <a16:creationId xmlns:a16="http://schemas.microsoft.com/office/drawing/2014/main" id="{0B3FAA4C-DE7C-F049-B385-12DE34D084F4}"/>
              </a:ext>
            </a:extLst>
          </p:cNvPr>
          <p:cNvPicPr>
            <a:picLocks noGrp="1" noChangeAspect="1"/>
          </p:cNvPicPr>
          <p:nvPr>
            <p:ph idx="1"/>
          </p:nvPr>
        </p:nvPicPr>
        <p:blipFill>
          <a:blip r:embed="rId5"/>
          <a:stretch>
            <a:fillRect/>
          </a:stretch>
        </p:blipFill>
        <p:spPr>
          <a:xfrm>
            <a:off x="1651000" y="1937386"/>
            <a:ext cx="5783579" cy="4206239"/>
          </a:xfrm>
          <a:prstGeom prst="rect">
            <a:avLst/>
          </a:prstGeom>
        </p:spPr>
      </p:pic>
      <p:sp>
        <p:nvSpPr>
          <p:cNvPr id="3" name="TextBox 2"/>
          <p:cNvSpPr txBox="1"/>
          <p:nvPr/>
        </p:nvSpPr>
        <p:spPr>
          <a:xfrm>
            <a:off x="7576457" y="2975429"/>
            <a:ext cx="1367518" cy="1015663"/>
          </a:xfrm>
          <a:prstGeom prst="rect">
            <a:avLst/>
          </a:prstGeom>
          <a:noFill/>
        </p:spPr>
        <p:txBody>
          <a:bodyPr wrap="square" rtlCol="0">
            <a:spAutoFit/>
          </a:bodyPr>
          <a:lstStyle/>
          <a:p>
            <a:r>
              <a:rPr lang="en-US" sz="2400" dirty="0" smtClean="0">
                <a:solidFill>
                  <a:schemeClr val="accent1"/>
                </a:solidFill>
              </a:rPr>
              <a:t>* </a:t>
            </a:r>
            <a:r>
              <a:rPr lang="en-US" dirty="0" smtClean="0"/>
              <a:t>Wilcoxon </a:t>
            </a:r>
            <a:r>
              <a:rPr lang="en-US" dirty="0"/>
              <a:t>rank-sum </a:t>
            </a:r>
            <a:endParaRPr lang="en-US" dirty="0" smtClean="0"/>
          </a:p>
          <a:p>
            <a:r>
              <a:rPr lang="en-US" dirty="0" smtClean="0"/>
              <a:t>P=0.0491</a:t>
            </a:r>
            <a:endParaRPr lang="en-US" dirty="0"/>
          </a:p>
        </p:txBody>
      </p:sp>
      <p:cxnSp>
        <p:nvCxnSpPr>
          <p:cNvPr id="5" name="Straight Connector 4"/>
          <p:cNvCxnSpPr/>
          <p:nvPr/>
        </p:nvCxnSpPr>
        <p:spPr>
          <a:xfrm>
            <a:off x="3280229" y="2306718"/>
            <a:ext cx="280125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42789" y="1987063"/>
            <a:ext cx="522515" cy="584775"/>
          </a:xfrm>
          <a:prstGeom prst="rect">
            <a:avLst/>
          </a:prstGeom>
          <a:noFill/>
        </p:spPr>
        <p:txBody>
          <a:bodyPr wrap="square" rtlCol="0">
            <a:spAutoFit/>
          </a:bodyPr>
          <a:lstStyle/>
          <a:p>
            <a:r>
              <a:rPr lang="en-US" sz="3200" dirty="0" smtClean="0">
                <a:solidFill>
                  <a:schemeClr val="accent1"/>
                </a:solidFill>
              </a:rPr>
              <a:t>*</a:t>
            </a:r>
            <a:endParaRPr lang="en-US" sz="3200" dirty="0">
              <a:solidFill>
                <a:schemeClr val="accent1"/>
              </a:solidFill>
            </a:endParaRPr>
          </a:p>
        </p:txBody>
      </p:sp>
      <p:sp>
        <p:nvSpPr>
          <p:cNvPr id="8" name="TextBox 7"/>
          <p:cNvSpPr txBox="1"/>
          <p:nvPr/>
        </p:nvSpPr>
        <p:spPr>
          <a:xfrm>
            <a:off x="2902857" y="5892801"/>
            <a:ext cx="972457" cy="338554"/>
          </a:xfrm>
          <a:prstGeom prst="rect">
            <a:avLst/>
          </a:prstGeom>
          <a:noFill/>
        </p:spPr>
        <p:txBody>
          <a:bodyPr wrap="square" rtlCol="0">
            <a:spAutoFit/>
          </a:bodyPr>
          <a:lstStyle/>
          <a:p>
            <a:r>
              <a:rPr lang="en-US" sz="1600" dirty="0" smtClean="0"/>
              <a:t>N=143</a:t>
            </a:r>
            <a:endParaRPr lang="en-US" sz="1600" dirty="0"/>
          </a:p>
        </p:txBody>
      </p:sp>
      <p:sp>
        <p:nvSpPr>
          <p:cNvPr id="9" name="TextBox 8"/>
          <p:cNvSpPr txBox="1"/>
          <p:nvPr/>
        </p:nvSpPr>
        <p:spPr>
          <a:xfrm>
            <a:off x="5769428" y="5885544"/>
            <a:ext cx="972457" cy="338554"/>
          </a:xfrm>
          <a:prstGeom prst="rect">
            <a:avLst/>
          </a:prstGeom>
          <a:noFill/>
        </p:spPr>
        <p:txBody>
          <a:bodyPr wrap="square" rtlCol="0">
            <a:spAutoFit/>
          </a:bodyPr>
          <a:lstStyle/>
          <a:p>
            <a:r>
              <a:rPr lang="en-US" sz="1600" dirty="0" smtClean="0"/>
              <a:t>N=8</a:t>
            </a:r>
            <a:endParaRPr lang="en-US" sz="16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7811801"/>
      </p:ext>
    </p:extLst>
  </p:cSld>
  <p:clrMapOvr>
    <a:masterClrMapping/>
  </p:clrMapOvr>
  <mc:AlternateContent xmlns:mc="http://schemas.openxmlformats.org/markup-compatibility/2006">
    <mc:Choice xmlns:p14="http://schemas.microsoft.com/office/powerpoint/2010/main" Requires="p14">
      <p:transition spd="slow" p14:dur="2000" advTm="2449"/>
    </mc:Choice>
    <mc:Fallback>
      <p:transition spd="slow" advTm="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8ADD-202D-CE42-9A75-1F6FB38EACF5}"/>
              </a:ext>
            </a:extLst>
          </p:cNvPr>
          <p:cNvSpPr>
            <a:spLocks noGrp="1"/>
          </p:cNvSpPr>
          <p:nvPr>
            <p:ph type="title"/>
          </p:nvPr>
        </p:nvSpPr>
        <p:spPr>
          <a:xfrm>
            <a:off x="434339" y="394977"/>
            <a:ext cx="8321040" cy="1450757"/>
          </a:xfrm>
        </p:spPr>
        <p:txBody>
          <a:bodyPr/>
          <a:lstStyle/>
          <a:p>
            <a:r>
              <a:rPr lang="en-US" dirty="0"/>
              <a:t>Urine Cell-Free </a:t>
            </a:r>
            <a:r>
              <a:rPr lang="en-US" dirty="0" smtClean="0"/>
              <a:t>mtDNA Inversely Related to Muscle and Fat Indices </a:t>
            </a:r>
            <a:endParaRPr lang="en-US" dirty="0"/>
          </a:p>
        </p:txBody>
      </p:sp>
      <p:pic>
        <p:nvPicPr>
          <p:cNvPr id="4" name="Content Placeholder 3">
            <a:extLst>
              <a:ext uri="{FF2B5EF4-FFF2-40B4-BE49-F238E27FC236}">
                <a16:creationId xmlns:a16="http://schemas.microsoft.com/office/drawing/2014/main" id="{E80CE577-B2ED-1F4D-80C5-316501585C0D}"/>
              </a:ext>
            </a:extLst>
          </p:cNvPr>
          <p:cNvPicPr>
            <a:picLocks noGrp="1" noChangeAspect="1"/>
          </p:cNvPicPr>
          <p:nvPr>
            <p:ph idx="1"/>
          </p:nvPr>
        </p:nvPicPr>
        <p:blipFill>
          <a:blip r:embed="rId5"/>
          <a:stretch>
            <a:fillRect/>
          </a:stretch>
        </p:blipFill>
        <p:spPr>
          <a:xfrm>
            <a:off x="-57150" y="2739089"/>
            <a:ext cx="4321970" cy="3143251"/>
          </a:xfrm>
          <a:prstGeom prst="rect">
            <a:avLst/>
          </a:prstGeom>
        </p:spPr>
      </p:pic>
      <p:sp>
        <p:nvSpPr>
          <p:cNvPr id="5" name="TextBox 4">
            <a:extLst>
              <a:ext uri="{FF2B5EF4-FFF2-40B4-BE49-F238E27FC236}">
                <a16:creationId xmlns:a16="http://schemas.microsoft.com/office/drawing/2014/main" id="{0A5E9CEE-0133-2048-93AF-AFD47ED72B13}"/>
              </a:ext>
            </a:extLst>
          </p:cNvPr>
          <p:cNvSpPr txBox="1"/>
          <p:nvPr/>
        </p:nvSpPr>
        <p:spPr>
          <a:xfrm>
            <a:off x="748663" y="2431017"/>
            <a:ext cx="4306333" cy="369332"/>
          </a:xfrm>
          <a:prstGeom prst="rect">
            <a:avLst/>
          </a:prstGeom>
          <a:noFill/>
        </p:spPr>
        <p:txBody>
          <a:bodyPr wrap="square" rtlCol="0">
            <a:spAutoFit/>
          </a:bodyPr>
          <a:lstStyle/>
          <a:p>
            <a:r>
              <a:rPr lang="en-US" dirty="0"/>
              <a:t>Median BMI 27 (IQR: 24-31) (N=138)</a:t>
            </a:r>
          </a:p>
        </p:txBody>
      </p:sp>
      <p:sp>
        <p:nvSpPr>
          <p:cNvPr id="6" name="TextBox 5">
            <a:extLst>
              <a:ext uri="{FF2B5EF4-FFF2-40B4-BE49-F238E27FC236}">
                <a16:creationId xmlns:a16="http://schemas.microsoft.com/office/drawing/2014/main" id="{414A7053-1A31-B940-8C70-EC850D563A73}"/>
              </a:ext>
            </a:extLst>
          </p:cNvPr>
          <p:cNvSpPr txBox="1"/>
          <p:nvPr/>
        </p:nvSpPr>
        <p:spPr>
          <a:xfrm>
            <a:off x="4366420" y="2739089"/>
            <a:ext cx="5107780" cy="2031325"/>
          </a:xfrm>
          <a:prstGeom prst="rect">
            <a:avLst/>
          </a:prstGeom>
          <a:noFill/>
        </p:spPr>
        <p:txBody>
          <a:bodyPr wrap="square" rtlCol="0">
            <a:spAutoFit/>
          </a:bodyPr>
          <a:lstStyle/>
          <a:p>
            <a:r>
              <a:rPr lang="en-US" dirty="0"/>
              <a:t>Multiple Linear Regression Modeling: </a:t>
            </a:r>
          </a:p>
          <a:p>
            <a:pPr marL="285750" indent="-285750">
              <a:buFontTx/>
              <a:buChar char="-"/>
            </a:pPr>
            <a:r>
              <a:rPr lang="en-US" dirty="0"/>
              <a:t>Inverse relationship between urine mtDNA and: </a:t>
            </a:r>
          </a:p>
          <a:p>
            <a:pPr lvl="1"/>
            <a:r>
              <a:rPr lang="en-US" dirty="0"/>
              <a:t>- Skeletal Muscle Index (β= -0.19, p&lt;0.01)</a:t>
            </a:r>
          </a:p>
          <a:p>
            <a:pPr lvl="1"/>
            <a:r>
              <a:rPr lang="en-US" dirty="0"/>
              <a:t>-Fat Mass Index  (β= -0.08, p=0.02)</a:t>
            </a:r>
          </a:p>
          <a:p>
            <a:pPr lvl="1"/>
            <a:endParaRPr lang="en-US" dirty="0"/>
          </a:p>
          <a:p>
            <a:pPr lvl="1"/>
            <a:r>
              <a:rPr lang="en-US" dirty="0"/>
              <a:t>*Adjusted for age, sex, presence of elevated albuminuria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8599296"/>
      </p:ext>
    </p:extLst>
  </p:cSld>
  <p:clrMapOvr>
    <a:masterClrMapping/>
  </p:clrMapOvr>
  <mc:AlternateContent xmlns:mc="http://schemas.openxmlformats.org/markup-compatibility/2006">
    <mc:Choice xmlns:p14="http://schemas.microsoft.com/office/powerpoint/2010/main" Requires="p14">
      <p:transition spd="slow" p14:dur="2000" advTm="2591"/>
    </mc:Choice>
    <mc:Fallback>
      <p:transition spd="slow" advTm="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2.3|4.8"/>
</p:tagLst>
</file>

<file path=ppt/tags/tag3.xml><?xml version="1.0" encoding="utf-8"?>
<p:tagLst xmlns:a="http://schemas.openxmlformats.org/drawingml/2006/main" xmlns:r="http://schemas.openxmlformats.org/officeDocument/2006/relationships" xmlns:p="http://schemas.openxmlformats.org/presentationml/2006/main">
  <p:tag name="TIMING" val="|50.1"/>
</p:tagLst>
</file>

<file path=ppt/theme/theme1.xml><?xml version="1.0" encoding="utf-8"?>
<a:theme xmlns:a="http://schemas.openxmlformats.org/drawingml/2006/main" name="Retrospec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34356</TotalTime>
  <Words>1656</Words>
  <Application>Microsoft Office PowerPoint</Application>
  <PresentationFormat>On-screen Show (4:3)</PresentationFormat>
  <Paragraphs>168</Paragraphs>
  <Slides>14</Slides>
  <Notes>14</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Retrospect</vt:lpstr>
      <vt:lpstr>Cell-Free Urine Mitochondrial DNA as a Marker of Aging-Related Phenotypes in Older People Living with HIV</vt:lpstr>
      <vt:lpstr>Apoptosis vs. Necroptosis</vt:lpstr>
      <vt:lpstr>Hypothesis: Cell-Free Mitochondrial DNA as a Biomarker</vt:lpstr>
      <vt:lpstr>Methods: Cross-Sectional Study </vt:lpstr>
      <vt:lpstr>Results: Study Participants (N=164)</vt:lpstr>
      <vt:lpstr>Age and Elevated Albuminuria Positively Associated with Cell-Free Urine mtDNA</vt:lpstr>
      <vt:lpstr>Results: Fried Frailty Phenotype</vt:lpstr>
      <vt:lpstr>Urine mtDNA Level Higher in Participants with Unintentional Weight Loss &gt;10lbs</vt:lpstr>
      <vt:lpstr>Urine Cell-Free mtDNA Inversely Related to Muscle and Fat Indices </vt:lpstr>
      <vt:lpstr>Falls Common, Related to Frailty but not Cell-Free Urine mtDNA</vt:lpstr>
      <vt:lpstr>           Study Limitations</vt:lpstr>
      <vt:lpstr>Conclusions:</vt:lpstr>
      <vt:lpstr>Acknowledgements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Down</dc:creator>
  <cp:lastModifiedBy>Carrie Johnston</cp:lastModifiedBy>
  <cp:revision>220</cp:revision>
  <cp:lastPrinted>2019-10-17T19:35:57Z</cp:lastPrinted>
  <dcterms:created xsi:type="dcterms:W3CDTF">2018-11-26T20:41:29Z</dcterms:created>
  <dcterms:modified xsi:type="dcterms:W3CDTF">2020-09-23T18:48:02Z</dcterms:modified>
</cp:coreProperties>
</file>